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charts/chart1.xml" ContentType="application/vnd.openxmlformats-officedocument.drawingml.chart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e95fbe878864e03" /><Relationship Type="http://schemas.openxmlformats.org/officeDocument/2006/relationships/extended-properties" Target="/docProps/app.xml" Id="R2b7b90539759429f" /><Relationship Type="http://schemas.openxmlformats.org/officeDocument/2006/relationships/officeDocument" Target="/ppt/presentation.xml" Id="R363154b63a4d479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9e8719e10bf49aa"/>
  </p:sldMasterIdLst>
  <p:notesMasterIdLst>
    <p:notesMasterId xmlns:r="http://schemas.openxmlformats.org/officeDocument/2006/relationships" r:id="R2d3a142ceaf34505"/>
  </p:notesMasterIdLst>
  <p:sldIdLst>
    <p:sldId xmlns:r="http://schemas.openxmlformats.org/officeDocument/2006/relationships" id="256" r:id="Rff9ddb948af643b8"/>
    <p:sldId xmlns:r="http://schemas.openxmlformats.org/officeDocument/2006/relationships" id="257" r:id="R048951ca5c27459b"/>
    <p:sldId xmlns:r="http://schemas.openxmlformats.org/officeDocument/2006/relationships" id="258" r:id="R0d6185c8328d4304"/>
    <p:sldId xmlns:r="http://schemas.openxmlformats.org/officeDocument/2006/relationships" id="259" r:id="R55e71577eb6e4b62"/>
    <p:sldId xmlns:r="http://schemas.openxmlformats.org/officeDocument/2006/relationships" id="260" r:id="R2d74540c3c6246ed"/>
    <p:sldId xmlns:r="http://schemas.openxmlformats.org/officeDocument/2006/relationships" id="261" r:id="Rfd711083d86548c0"/>
    <p:sldId xmlns:r="http://schemas.openxmlformats.org/officeDocument/2006/relationships" id="262" r:id="R3afa7b2d8bbd4a7d"/>
    <p:sldId xmlns:r="http://schemas.openxmlformats.org/officeDocument/2006/relationships" id="263" r:id="Rd1d01f90679b4eaf"/>
    <p:sldId xmlns:r="http://schemas.openxmlformats.org/officeDocument/2006/relationships" id="264" r:id="R8c0909702c2a4d17"/>
    <p:sldId xmlns:r="http://schemas.openxmlformats.org/officeDocument/2006/relationships" id="265" r:id="R93f8e95f74d148ec"/>
    <p:sldId xmlns:r="http://schemas.openxmlformats.org/officeDocument/2006/relationships" id="266" r:id="R3c2de28276d14910"/>
    <p:sldId xmlns:r="http://schemas.openxmlformats.org/officeDocument/2006/relationships" id="267" r:id="R335499c33a754e59"/>
    <p:sldId xmlns:r="http://schemas.openxmlformats.org/officeDocument/2006/relationships" id="268" r:id="Rd5ac34e7e30647b6"/>
    <p:sldId xmlns:r="http://schemas.openxmlformats.org/officeDocument/2006/relationships" id="269" r:id="R368d781fb1fa441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77acbf8cc404a3f" /><Relationship Type="http://schemas.openxmlformats.org/officeDocument/2006/relationships/slideMaster" Target="/ppt/slideMasters/slideMaster1.xml" Id="R99e8719e10bf49aa" /><Relationship Type="http://schemas.openxmlformats.org/officeDocument/2006/relationships/notesMaster" Target="/ppt/notesMasters/notesMaster1.xml" Id="R2d3a142ceaf34505" /><Relationship Type="http://schemas.openxmlformats.org/officeDocument/2006/relationships/presProps" Target="/ppt/presProps.xml" Id="Re6525c1346354a48" /><Relationship Type="http://schemas.openxmlformats.org/officeDocument/2006/relationships/tableStyles" Target="/ppt/tableStyles.xml" Id="R05c5d2b97c104c64" /><Relationship Type="http://schemas.openxmlformats.org/officeDocument/2006/relationships/slide" Target="/ppt/slides/slide1.xml" Id="Rff9ddb948af643b8" /><Relationship Type="http://schemas.openxmlformats.org/officeDocument/2006/relationships/slide" Target="/ppt/slides/slide2.xml" Id="R048951ca5c27459b" /><Relationship Type="http://schemas.openxmlformats.org/officeDocument/2006/relationships/slide" Target="/ppt/slides/slide3.xml" Id="R0d6185c8328d4304" /><Relationship Type="http://schemas.openxmlformats.org/officeDocument/2006/relationships/slide" Target="/ppt/slides/slide4.xml" Id="R55e71577eb6e4b62" /><Relationship Type="http://schemas.openxmlformats.org/officeDocument/2006/relationships/slide" Target="/ppt/slides/slide5.xml" Id="R2d74540c3c6246ed" /><Relationship Type="http://schemas.openxmlformats.org/officeDocument/2006/relationships/slide" Target="/ppt/slides/slide6.xml" Id="Rfd711083d86548c0" /><Relationship Type="http://schemas.openxmlformats.org/officeDocument/2006/relationships/slide" Target="/ppt/slides/slide7.xml" Id="R3afa7b2d8bbd4a7d" /><Relationship Type="http://schemas.openxmlformats.org/officeDocument/2006/relationships/slide" Target="/ppt/slides/slide8.xml" Id="Rd1d01f90679b4eaf" /><Relationship Type="http://schemas.openxmlformats.org/officeDocument/2006/relationships/slide" Target="/ppt/slides/slide9.xml" Id="R8c0909702c2a4d17" /><Relationship Type="http://schemas.openxmlformats.org/officeDocument/2006/relationships/slide" Target="/ppt/slides/slide10.xml" Id="R93f8e95f74d148ec" /><Relationship Type="http://schemas.openxmlformats.org/officeDocument/2006/relationships/slide" Target="/ppt/slides/slide11.xml" Id="R3c2de28276d14910" /><Relationship Type="http://schemas.openxmlformats.org/officeDocument/2006/relationships/slide" Target="/ppt/slides/slide12.xml" Id="R335499c33a754e59" /><Relationship Type="http://schemas.openxmlformats.org/officeDocument/2006/relationships/slide" Target="/ppt/slides/slide13.xml" Id="Rd5ac34e7e30647b6" /><Relationship Type="http://schemas.openxmlformats.org/officeDocument/2006/relationships/slide" Target="/ppt/slides/slide14.xml" Id="R368d781fb1fa441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efceec5349c4d2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dd94612d6d54a45" /><Relationship Type="http://schemas.openxmlformats.org/officeDocument/2006/relationships/notesMaster" Target="/ppt/notesMasters/notesMaster1.xml" Id="Rbb6b569741914f7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821fc01a0274c8b" /><Relationship Type="http://schemas.openxmlformats.org/officeDocument/2006/relationships/notesMaster" Target="/ppt/notesMasters/notesMaster1.xml" Id="Ref6e2e90d1a24ac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0039e503b524a9c" /><Relationship Type="http://schemas.openxmlformats.org/officeDocument/2006/relationships/notesMaster" Target="/ppt/notesMasters/notesMaster1.xml" Id="Raf7a056ae9f5423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903cee5d3a84b66" /><Relationship Type="http://schemas.openxmlformats.org/officeDocument/2006/relationships/notesMaster" Target="/ppt/notesMasters/notesMaster1.xml" Id="R6e1ac6c2e449443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f226bcabb5541a7" /><Relationship Type="http://schemas.openxmlformats.org/officeDocument/2006/relationships/notesMaster" Target="/ppt/notesMasters/notesMaster1.xml" Id="R731e4aa181654a2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cc4b0deccea4600" /><Relationship Type="http://schemas.openxmlformats.org/officeDocument/2006/relationships/notesMaster" Target="/ppt/notesMasters/notesMaster1.xml" Id="R0f6a385c91a24aa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21ddade29774414" /><Relationship Type="http://schemas.openxmlformats.org/officeDocument/2006/relationships/notesMaster" Target="/ppt/notesMasters/notesMaster1.xml" Id="R92c2d37ab1f74ad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df502ad63f04521" /><Relationship Type="http://schemas.openxmlformats.org/officeDocument/2006/relationships/notesMaster" Target="/ppt/notesMasters/notesMaster1.xml" Id="R4b5e982881504e2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c35a89ec44d4284" /><Relationship Type="http://schemas.openxmlformats.org/officeDocument/2006/relationships/notesMaster" Target="/ppt/notesMasters/notesMaster1.xml" Id="Rd354e3ce2ab8413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3d80680e6ae4364" /><Relationship Type="http://schemas.openxmlformats.org/officeDocument/2006/relationships/notesMaster" Target="/ppt/notesMasters/notesMaster1.xml" Id="Rf9074743ccdf465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34714d7b52e4e6e" /><Relationship Type="http://schemas.openxmlformats.org/officeDocument/2006/relationships/notesMaster" Target="/ppt/notesMasters/notesMaster1.xml" Id="R50f61993036148a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573cab5c2f74315" /><Relationship Type="http://schemas.openxmlformats.org/officeDocument/2006/relationships/notesMaster" Target="/ppt/notesMasters/notesMaster1.xml" Id="R3146e1c8775549f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067d56f69774d6c" /><Relationship Type="http://schemas.openxmlformats.org/officeDocument/2006/relationships/notesMaster" Target="/ppt/notesMasters/notesMaster1.xml" Id="Rc1f2da5f7f6e467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b7eec5f62d347ed" /><Relationship Type="http://schemas.openxmlformats.org/officeDocument/2006/relationships/notesMaster" Target="/ppt/notesMasters/notesMaster1.xml" Id="R74bde903802d46a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第9课 刺桐小铺增长模型</a:t>
            </a:r>
          </a:p>
          <a:p>
            <a:r>
              <a:rPr lang="zh-CN"/>
              <a:t>第1页 刺桐小铺增长模型</a:t>
            </a:r>
          </a:p>
          <a:p>
            <a:r>
              <a:rPr lang="zh-CN"/>
              <a:t>建议用时：1分钟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学生打开离线网页第9课，暂不运行。承接上一课三年增长，今天把时间拉长，重点观察同一个比例为什么带来不同的新增金额。先说明这是虚构小铺的数学实验，不描述真实商家的业绩。课堂最终保留20、40、60年的结果对照，并写出至少两条模型假设。</a:t>
            </a:r>
          </a:p>
          <a:p>
            <a:r>
              <a:rPr lang="zh-CN"/>
              <a:t>课堂安排：共45分钟。教师精讲，学生在离线网页独立操作。课前打开包内本课HTML，无需班级座号登录或联网，等待内嵌Python完成本机初始化。绿色下划线文字为对应课程的可点击入口。</a:t>
            </a:r>
          </a:p>
          <a:p>
            <a:r>
              <a:rPr lang="zh-CN"/>
              <a:t>本套课件承接第1课，所有插画只作教学情境示意。封面背景使用生成式插画。 45分钟优先完成小步、主问题和独立测验；迁移与递归、复杂保护等拓展可课后完成。绿色链接指向包内课程，保持目录完整。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相同比例为什么新增金额不同？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比例作用于当前余额，余额改变后，同样20%对应的金额也改变。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先区分新增与余额，说明为虚构模型。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../学生离线课程/第09课.html#lesson=9&amp;tab=learn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第9课 刺桐小铺增长模型</a:t>
            </a:r>
          </a:p>
          <a:p>
            <a:r>
              <a:rPr lang="zh-CN"/>
              <a:t>第2页 增长模型的计算条件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学生用一句话重述模型，提醒20%是每一年的增长率。让两名学生分别猜测金额量级并说理由，不立即公布结果。追问如果中途取出资金，原代码还能表示这个问题吗？预期学生能指出余额的更新规则需要改变。预测的价值是形成待核对的想法，不以猜中作为评价标准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60年结果成立需要哪些假设？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固定20%增长、不追加、不取出、全部增长留在模型内，按年更新。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预测量级可与结果不同，重点是核验与解释。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../学生离线课程/第09课.html#lesson=9&amp;tab=learn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第9课 刺桐小铺增长模型</a:t>
            </a:r>
          </a:p>
          <a:p>
            <a:r>
              <a:rPr lang="zh-CN"/>
              <a:t>第3页 比例不变，新增金额改变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用与离线网页不同的200元、10%小数据讲解。先算第一年，再让学生指出第二年应使用哪个余额。预期回答是220，而不是仍用200。用手指区分本年新增和年末余额，要求报数时带单位。若学生把242说成第二年增量，请他用年末余额减去年初余额，再回到新增等于基数乘增长率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教师200元、10%例第二年新增多少？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第一年末220元；第二年新增22元、年末242元。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本例10%与主例20%分开；242是余额。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../学生离线课程/第09课.html#lesson=9&amp;tab=learn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第9课 刺桐小铺增长模型</a:t>
            </a:r>
          </a:p>
          <a:p>
            <a:r>
              <a:rPr lang="zh-CN"/>
              <a:t>第4页 年度更新的循环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逐行解释principal是初始本金，balance是正在变化的余额。圈出缩进中的更新语句，说明旧balance参与计算，新结果存回balance。询问如果把balance = principal放到循环内会怎样，预期每轮都会退回起点。强调round仅用于最后显示，课堂模型不假定每年先按分取整，不能随意改变更新规则。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range(years)控制什么？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更新次数；years=60就执行60次。balance只在循环前设为principal。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防止每轮重置与多算一次。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../学生离线课程/第09课.html#lesson=9&amp;tab=learn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第9课 刺桐小铺增长模型</a:t>
            </a:r>
          </a:p>
          <a:p>
            <a:r>
              <a:rPr lang="zh-CN"/>
              <a:t>第5页 20年、40年、60年的模型对照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学生先读行，再读列，避免把年数或单位看错。指出两个模型从同一1000元起步，第一年都增加200元，之后的计算基数不同。比较20到40年和40到60年的增加额，后一个区间更大。表中的小数按两位显示；离线网页输出38337.6与38337.60是同一数值，不能因此判定结果错误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20/40/60年两种模型各是多少？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固定比例约38337.60、1469771.57、56347514.35元；固定增量为5000、9000、13000元。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按行读年数、按列读模型，38337.6与38337.60数值相等。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../学生离线课程/第09课.html#lesson=9&amp;tab=learn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第9课 刺桐小铺增长模型</a:t>
            </a:r>
          </a:p>
          <a:p>
            <a:r>
              <a:rPr lang="zh-CN"/>
              <a:t>第6页 金额、倍数与固定增量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本页代码接在第4页循环之后使用，principal、rate、years和balance沿用已算出的值。让学生区分balance的单位“元”和multiple的单位“倍”，再指出linear只按初始本金计算固定增量。让学生用语言解释三项输出：期末金额、相对本金的倍数、固定增量模型的金额。60年模型余额约56347514.35元，是本金约56347.51倍；固定增量模型为13000元。只按假设解释，不作真实收益预测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60年金额与倍数怎样区分？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金额约56347514.35元，相对1000元本金约56347.51倍；固定增量结果13000元。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“元”与“倍”对应不同变量，三项按范例顺序输出。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../学生离线课程/第09课.html#lesson=9&amp;tab=learn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第9课 刺桐小铺增长模型</a:t>
            </a:r>
          </a:p>
          <a:p>
            <a:r>
              <a:rPr lang="zh-CN"/>
              <a:t>第7页 5个小步</a:t>
            </a:r>
          </a:p>
          <a:p>
            <a:r>
              <a:rPr lang="zh-CN"/>
              <a:t>建议用时：8分钟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学生在第9课“学一学”顺序完成五个小步，教师保留投屏操作任务而不逐题报答案。巡视重点看百分数是否写成小数、是否把新增额当成余额，以及代码缩进是否保留。遇到错误先让学生读题目问的量，再使用页面提示。完成较快者用一句话解释模型条件，不提前代做同桌的题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小步第5题100元增长20%三年是多少？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依次120、144、172.8元；每年乘1.2，内部不提前round。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先读题问余额还是增量，代码答案见参考。</a:t>
            </a:r>
          </a:p>
          <a:p>
            <a:r>
              <a:rPr lang="zh-CN"/>
              <a:t/>
            </a:r>
          </a:p>
          <a:p>
            <a:r>
              <a:rPr lang="zh-CN"/>
              <a:t>教师参考（学生独立作答后使用）</a:t>
            </a:r>
          </a:p>
          <a:p>
            <a:r>
              <a:rPr lang="zh-CN"/>
              <a:t>刺桐小铺的模型：0.2 / 0.20 / .2 / 20/100 / 20 / 100</a:t>
            </a:r>
          </a:p>
          <a:p>
            <a:r>
              <a:rPr lang="zh-CN"/>
              <a:t>解释：20%写成0.20，增长因子为1.20。这里是教学模型，不代表真实小铺收益。</a:t>
            </a:r>
          </a:p>
          <a:p>
            <a:r>
              <a:rPr lang="zh-CN"/>
              <a:t/>
            </a:r>
          </a:p>
          <a:p>
            <a:r>
              <a:rPr lang="zh-CN"/>
              <a:t>第二年新增多少：24元</a:t>
            </a:r>
          </a:p>
          <a:p>
            <a:r>
              <a:rPr lang="zh-CN"/>
              <a:t>解释：第二年新增120 × 0.20 = 24元；第二年末余额是144元，二者要分清。</a:t>
            </a:r>
          </a:p>
          <a:p>
            <a:r>
              <a:rPr lang="zh-CN"/>
              <a:t/>
            </a:r>
          </a:p>
          <a:p>
            <a:r>
              <a:rPr lang="zh-CN"/>
              <a:t>结果依赖什么：模型规定每年固定增长20%，现实收益不能由此保证</a:t>
            </a:r>
          </a:p>
          <a:p>
            <a:r>
              <a:rPr lang="zh-CN"/>
              <a:t>解释：固定20%持续60年是数学模型；增长率固定、收益留在模型内等假设决定结果，不是真实收益承诺。</a:t>
            </a:r>
          </a:p>
          <a:p>
            <a:r>
              <a:rPr lang="zh-CN"/>
              <a:t/>
            </a:r>
          </a:p>
          <a:p>
            <a:r>
              <a:rPr lang="zh-CN"/>
              <a:t>先只算一年：balance = 100</a:t>
            </a:r>
          </a:p>
          <a:p>
            <a:r>
              <a:rPr lang="zh-CN"/>
              <a:t>balance = balance * 1.2</a:t>
            </a:r>
          </a:p>
          <a:p>
            <a:r>
              <a:rPr lang="zh-CN"/>
              <a:t>print(round(balance, 2))</a:t>
            </a:r>
          </a:p>
          <a:p>
            <a:r>
              <a:rPr lang="zh-CN"/>
              <a:t/>
            </a:r>
          </a:p>
          <a:p>
            <a:r>
              <a:rPr lang="zh-CN"/>
              <a:t>预期输出：120.0</a:t>
            </a:r>
          </a:p>
          <a:p>
            <a:r>
              <a:rPr lang="zh-CN"/>
              <a:t>解释：乘1.2表示保留100%并增加20%；100元更新为120.0元。</a:t>
            </a:r>
          </a:p>
          <a:p>
            <a:r>
              <a:rPr lang="zh-CN"/>
              <a:t/>
            </a:r>
          </a:p>
          <a:p>
            <a:r>
              <a:rPr lang="zh-CN"/>
              <a:t>再试三年模型：balance = 100</a:t>
            </a:r>
          </a:p>
          <a:p>
            <a:r>
              <a:rPr lang="zh-CN"/>
              <a:t>years = 3</a:t>
            </a:r>
          </a:p>
          <a:p>
            <a:r>
              <a:rPr lang="zh-CN"/>
              <a:t>for year in range(years):</a:t>
            </a:r>
          </a:p>
          <a:p>
            <a:r>
              <a:rPr lang="zh-CN"/>
              <a:t>    balance = balance * 1.2</a:t>
            </a:r>
          </a:p>
          <a:p>
            <a:r>
              <a:rPr lang="zh-CN"/>
              <a:t>print(round(balance, 2))</a:t>
            </a:r>
          </a:p>
          <a:p>
            <a:r>
              <a:rPr lang="zh-CN"/>
              <a:t/>
            </a:r>
          </a:p>
          <a:p>
            <a:r>
              <a:rPr lang="zh-CN"/>
              <a:t>预期输出：172.8</a:t>
            </a:r>
          </a:p>
          <a:p>
            <a:r>
              <a:rPr lang="zh-CN"/>
              <a:t>解释：三次更新为120、144、172.8，最终输出172.8元。实际经营不保证固定增长。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../学生离线课程/第09课.html#lesson=9&amp;tab=learn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第9课 刺桐小铺增长模型</a:t>
            </a:r>
          </a:p>
          <a:p>
            <a:r>
              <a:rPr lang="zh-CN"/>
              <a:t>第8页 20年的两种增长轨迹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图中两条线使用相同本金1000元和20%的比例参数，横轴为年数、纵轴为元。左侧起初接近，随后固定比例余额逐渐高于固定增量余额。请学生比较相邻年份的上升幅度，并指出原因是当前余额不断改变。不要只凭线条形状声称真实经营一定如此；本图来自固定规则，完整60年结果仍需回到第5页数值表解读。 曲线绘图数据按每年结果保留两位小数用于展示；计算余额时仍保留原有精度，不逐年把余额取整。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两条曲线为什么越拉越开？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固定增量每年加200；比例模型每年增加旧余额的20%，基数逐渐变大。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横轴年数、纵轴元；曲线来自假设，不是商铺实测。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../学生离线课程/第09课.html#lesson=9&amp;tab=learn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第9课 刺桐小铺增长模型</a:t>
            </a:r>
          </a:p>
          <a:p>
            <a:r>
              <a:rPr lang="zh-CN"/>
              <a:t>第9页 20年、40年、60年的运行证据</a:t>
            </a:r>
          </a:p>
          <a:p>
            <a:r>
              <a:rPr lang="zh-CN"/>
              <a:t>建议用时：8分钟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学生使用离线网页第9课原程序，按任务逐一改变years并保存输出。巡视时检查是否每次都从principal重新起算，是否误把60轮变成61轮，是否只修改了打印文字而没有改数据。基础学生完成三组年份；较快者把rate改为0.10或本金改为2000，解释变化。提醒保留principal、rate、years、balance、linear这些检测使用的变量名。 本课程包提供7组公开检验。本课固定检测核对balance、linear及数字输出顺序：期末余额round(balance,2)、相对本金倍数round(balance/principal,2)、linear。标签可改，目标结果顺序保留。 通过只说明公开样例符合规则，仍要解释数据与执行过程。 三组主例优先，10%或2000元变式可移至选做或课后。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课堂主任务先完成哪些记录？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先独立运行20/40/60年，记录比例余额与固定增量，并核对金额和倍数；之后再做参数变式。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保留principal、rate、years、balance、linear，保存三次真实输出。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../学生离线课程/第09课.html#lesson=9&amp;tab=practice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第9课 刺桐小铺增长模型</a:t>
            </a:r>
          </a:p>
          <a:p>
            <a:r>
              <a:rPr lang="zh-CN"/>
              <a:t>第10页 零增长率与零年数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先让学生预测零年意味着什么，再展示表格。零年不应发生更新，所以两种模型都保持本金；零增长率表示更新后金额不变。一年时两模型一致，是因为第一年的基数相同。说明本课允许年数为零，不能为了让循环至少运行一次而修改range。边界测试应同时检查预期、输出和解释，不只点击运行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零年、零增长、一年分别怎样？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独立测试时两模型分别均1000、均1000、均1200元。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改一项后恢复其他默认参数，不连续累积改动。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../学生离线课程/第09课.html#lesson=9&amp;tab=learn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第9课 刺桐小铺增长模型</a:t>
            </a:r>
          </a:p>
          <a:p>
            <a:r>
              <a:rPr lang="zh-CN"/>
              <a:t>第11页 迁移：改变一个条件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完成基础任务的学生选择10%的变式，预测金额会变小但不是简单减半。要求一次只改变一个参数，比较才有依据。讨论现实小铺如果有亏损、追加或取款，固定增长模型哪些条件被破坏。预期学生写出增长率固定、增长留在模型内、不追加不取出中的至少两条。此页可转成课后迁移，不挤占检测时间。 此页为选做，基础未完成者继续主任务；改变算法规则的迁移另存副本，到验证实验或用手算预期核验，返回原检测前恢复主任务。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增长率改10%，结果会刚好减半吗？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不会。乘法因子和反复次数共同作用；1000元20年约6727.50元，60年约304481.64元。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变式为选做，先预测后运行，原模型检测须恢复规则。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../学生离线课程/第09课.html#lesson=9&amp;tab=practice</a:t>
            </a:r>
          </a:p>
          <a:p>
            <a:r>
              <a:rPr lang="zh-CN"/>
              <a:t>变式验证：../验证实验/index.html#lesson=9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第9课 刺桐小铺增长模型</a:t>
            </a:r>
          </a:p>
          <a:p>
            <a:r>
              <a:rPr lang="zh-CN"/>
              <a:t>第12页 数据与模型假设</a:t>
            </a:r>
          </a:p>
          <a:p>
            <a:r>
              <a:rPr lang="zh-CN"/>
              <a:t>建议用时：1分钟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快速抽两名学生口头解释。一个负责数字证据，一个负责适用范围。教师不要求大数背诵，允许看自己的记录。若回答只是“时间越久越多”，继续追问为什么同样20年增加的金额不同；把解释拉回当前余额这个基数。接受不同措辞，但必须包含比例固定、基数变化和模型条件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如何比较两个相邻20年区间？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看40年减20年与60年减40年的余额差，后一区间更大；原因是比例固定而基数增大。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允许看记录，不要求背大数；结论附模型假设。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../学生离线课程/第09课.html#lesson=9&amp;tab=learn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第9课 刺桐小铺增长模型</a:t>
            </a:r>
          </a:p>
          <a:p>
            <a:r>
              <a:rPr lang="zh-CN"/>
              <a:t>第13页 知识检测与自评</a:t>
            </a:r>
          </a:p>
          <a:p>
            <a:r>
              <a:rPr lang="zh-CN"/>
              <a:t>建议用时：4分钟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给学生四分钟独立完成离线网页检测，教师不把选项答案投到屏幕。巡视时重点提醒区分余额、增量、倍数，而不指向某个选项。提交后让学生说明一题原来为什么错，再自行订正。自评要根据已有对照记录和模型说明勾选；仅看过表格不等于已经自己改数、运行和核对。 按真实表现自评；完成后导出学习记录JSON、学习报告或代码，记录仅在本机保存。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增长20%再下降20%为何不是回到原值？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100→120→96；下降的20%作用于120，两个百分比基数不同。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提交后用两次更新订正，不只换选项。</a:t>
            </a:r>
          </a:p>
          <a:p>
            <a:r>
              <a:rPr lang="zh-CN"/>
              <a:t/>
            </a:r>
          </a:p>
          <a:p>
            <a:r>
              <a:rPr lang="zh-CN"/>
              <a:t>教师参考（学生独立作答后使用）</a:t>
            </a:r>
          </a:p>
          <a:p>
            <a:r>
              <a:rPr lang="zh-CN"/>
              <a:t>知识题1：200元和240元。</a:t>
            </a:r>
          </a:p>
          <a:p>
            <a:r>
              <a:rPr lang="zh-CN"/>
              <a:t>解释：第一年增加1000×0.2＝200；第二年以1200为基数，增加240。1200和1440是余额，不是新增金额。</a:t>
            </a:r>
          </a:p>
          <a:p>
            <a:r>
              <a:rPr lang="zh-CN"/>
              <a:t/>
            </a:r>
          </a:p>
          <a:p>
            <a:r>
              <a:rPr lang="zh-CN"/>
              <a:t>知识题2：96元。</a:t>
            </a:r>
          </a:p>
          <a:p>
            <a:r>
              <a:rPr lang="zh-CN"/>
              <a:t>解释：100×1.2＝120，120×0.8＝96。两次百分比的基数不同。</a:t>
            </a:r>
          </a:p>
          <a:p>
            <a:r>
              <a:rPr lang="zh-CN"/>
              <a:t/>
            </a:r>
          </a:p>
          <a:p>
            <a:r>
              <a:rPr lang="zh-CN"/>
              <a:t>知识题3：约变成原来的2倍。</a:t>
            </a:r>
          </a:p>
          <a:p>
            <a:r>
              <a:rPr lang="zh-CN"/>
              <a:t>解释：两个本金经历相同的乘法次数，每一步都保持2倍关系，所以期末金额也为2倍。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../学生离线课程/第09课.html#lesson=9&amp;tab=quiz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第9课 刺桐小铺增长模型</a:t>
            </a:r>
          </a:p>
          <a:p>
            <a:r>
              <a:rPr lang="zh-CN"/>
              <a:t>第14页 增长规则与适用条件</a:t>
            </a:r>
          </a:p>
          <a:p>
            <a:r>
              <a:rPr lang="zh-CN"/>
              <a:t>建议用时：1分钟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收束到本课成果：三组年份对照、变式测试和模型边界。请学生保留代码及输出，下节课将把“已知年数求余额”换成“已知目标求年数”。最后强调计算值来自给定规则；无论代码由自己写还是由AI提供，都要核对规则、输入和输出，并为结论写清适用条件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这份程序能证明现实小铺长期如此增长吗？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不能。它仅在指定假设下给出计算结果；亏损、取款或变化增长率都会改变模型。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保留三组对照与至少两条假设，变式可课后补。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../学生离线课程/第09课.html#lesson=9&amp;tab=learn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e4b25d847e1448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f744d141a514b0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ef30671513e458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5d66afe88704d1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cd07ce26af747e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3efe33dec9e433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554B7F7-BD4A-4088-B281-0C5F0F1913E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A081583-F657-48FA-ABFC-BE5BAE9DFED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C155FB6-F1DA-4FB2-ACF7-4B94322F284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A0C68A3-E1DB-45CB-A136-0E85D25D363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DA3EF78-6476-4C95-8500-2ECCC54E2CD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5D57D0E-343A-4B71-84BF-0DE3018E1E5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8DCF7CB-0785-43EB-AD50-C4E6BA9E455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829A7C87-1DAF-4DD2-8A6C-20EFD148EDF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C5E6782-60EB-4D3A-B32B-997E77AB576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AA1893C-87C8-4540-B305-D5D893741EE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42cf2c249f14b76" /><Relationship Type="http://schemas.openxmlformats.org/officeDocument/2006/relationships/slideLayout" Target="/ppt/slideLayouts/slideLayout1.xml" Id="R3c7988f4d298405e" /><Relationship Type="http://schemas.openxmlformats.org/officeDocument/2006/relationships/slideLayout" Target="/ppt/slideLayouts/slideLayout2.xml" Id="R946be85f991c4872" /><Relationship Type="http://schemas.openxmlformats.org/officeDocument/2006/relationships/slideLayout" Target="/ppt/slideLayouts/slideLayout3.xml" Id="Rc4454c8a34464db9" /><Relationship Type="http://schemas.openxmlformats.org/officeDocument/2006/relationships/slideLayout" Target="/ppt/slideLayouts/slideLayout4.xml" Id="Rc0537c648aa34acf" /><Relationship Type="http://schemas.openxmlformats.org/officeDocument/2006/relationships/slideLayout" Target="/ppt/slideLayouts/slideLayout5.xml" Id="Rd7c4ebf3cde74277" /><Relationship Type="http://schemas.openxmlformats.org/officeDocument/2006/relationships/slideLayout" Target="/ppt/slideLayouts/slideLayout6.xml" Id="Rd58878c9eb734ab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c7988f4d298405e"/>
    <p:sldLayoutId xmlns:r="http://schemas.openxmlformats.org/officeDocument/2006/relationships" id="2147483650" r:id="R946be85f991c4872"/>
    <p:sldLayoutId xmlns:r="http://schemas.openxmlformats.org/officeDocument/2006/relationships" id="2147483651" r:id="Rc4454c8a34464db9"/>
    <p:sldLayoutId xmlns:r="http://schemas.openxmlformats.org/officeDocument/2006/relationships" id="2147483652" r:id="Rc0537c648aa34acf"/>
    <p:sldLayoutId xmlns:r="http://schemas.openxmlformats.org/officeDocument/2006/relationships" id="2147483653" r:id="Rd7c4ebf3cde74277"/>
    <p:sldLayoutId xmlns:r="http://schemas.openxmlformats.org/officeDocument/2006/relationships" id="2147483654" r:id="Rd58878c9eb734ab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260fdc90af743db" /><Relationship Type="http://schemas.openxmlformats.org/officeDocument/2006/relationships/image" Target="/ppt/media/image.png" Id="Rd17e0203fe3541ec" /><Relationship Type="http://schemas.openxmlformats.org/officeDocument/2006/relationships/notesSlide" Target="/ppt/notesSlides/notesSlide1.xml" Id="Rd5c948fd8dbf484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90bffa3fa5436d" /><Relationship Type="http://schemas.openxmlformats.org/officeDocument/2006/relationships/notesSlide" Target="/ppt/notesSlides/notesSlide2.xml" Id="R2dcd7bbe75ab407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9f76e134f9e4c93" /><Relationship Type="http://schemas.openxmlformats.org/officeDocument/2006/relationships/notesSlide" Target="/ppt/notesSlides/notesSlide3.xml" Id="R4294997d657449b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1b8cd65a574b8a" /><Relationship Type="http://schemas.openxmlformats.org/officeDocument/2006/relationships/notesSlide" Target="/ppt/notesSlides/notesSlide4.xml" Id="R94b29c89bbbe4c9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849234877543dc" /><Relationship Type="http://schemas.openxmlformats.org/officeDocument/2006/relationships/notesSlide" Target="/ppt/notesSlides/notesSlide5.xml" Id="R424769edb5ed481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d5c774c58af478d" /><Relationship Type="http://schemas.openxmlformats.org/officeDocument/2006/relationships/notesSlide" Target="/ppt/notesSlides/notesSlide6.xml" Id="Rbea6ac9979d8417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72f3f33fb84937" /><Relationship Type="http://schemas.openxmlformats.org/officeDocument/2006/relationships/hyperlink" Target="../%E5%AD%A6%E7%94%9F%E7%A6%BB%E7%BA%BF%E8%AF%BE%E7%A8%8B/%E7%AC%AC09%E8%AF%BE.html#lesson=9&amp;tab=learn" TargetMode="External" Id="Ree357633dcb24281" /><Relationship Type="http://schemas.openxmlformats.org/officeDocument/2006/relationships/notesSlide" Target="/ppt/notesSlides/notesSlide7.xml" Id="Ra1c76e13bdf143a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894433f08924eb4" /><Relationship Type="http://schemas.openxmlformats.org/officeDocument/2006/relationships/chart" Target="/ppt/slides/charts/chart1.xml" Id="Rfe4842d173984119" /><Relationship Type="http://schemas.openxmlformats.org/officeDocument/2006/relationships/notesSlide" Target="/ppt/notesSlides/notesSlide8.xml" Id="Rc284590cf1b94f6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ebb1e3a1b4e455f" /><Relationship Type="http://schemas.openxmlformats.org/officeDocument/2006/relationships/hyperlink" Target="../%E5%AD%A6%E7%94%9F%E7%A6%BB%E7%BA%BF%E8%AF%BE%E7%A8%8B/%E7%AC%AC09%E8%AF%BE.html#lesson=9&amp;tab=practice" TargetMode="External" Id="R58e5ea3174ae4988" /><Relationship Type="http://schemas.openxmlformats.org/officeDocument/2006/relationships/notesSlide" Target="/ppt/notesSlides/notesSlide9.xml" Id="R82daa5c469d2414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a9662bd9963415a" /><Relationship Type="http://schemas.openxmlformats.org/officeDocument/2006/relationships/notesSlide" Target="/ppt/notesSlides/notesSlide10.xml" Id="Rf0ee6235495342a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6a24dbb5c7d4e48" /><Relationship Type="http://schemas.openxmlformats.org/officeDocument/2006/relationships/notesSlide" Target="/ppt/notesSlides/notesSlide11.xml" Id="R890ce08e20be45c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f8d0527e46e4b43" /><Relationship Type="http://schemas.openxmlformats.org/officeDocument/2006/relationships/notesSlide" Target="/ppt/notesSlides/notesSlide12.xml" Id="R726ab872a939477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35248300d404559" /><Relationship Type="http://schemas.openxmlformats.org/officeDocument/2006/relationships/hyperlink" Target="../%E5%AD%A6%E7%94%9F%E7%A6%BB%E7%BA%BF%E8%AF%BE%E7%A8%8B/%E7%AC%AC09%E8%AF%BE.html#lesson=9&amp;tab=quiz" TargetMode="External" Id="R5f13eac8d8cc46ed" /><Relationship Type="http://schemas.openxmlformats.org/officeDocument/2006/relationships/notesSlide" Target="/ppt/notesSlides/notesSlide13.xml" Id="Rc832e334de1e474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adf5346fc3541af" /><Relationship Type="http://schemas.openxmlformats.org/officeDocument/2006/relationships/hyperlink" Target="../%E5%AD%A6%E7%94%9F%E7%A6%BB%E7%BA%BF%E8%AF%BE%E7%A8%8B/%E7%AC%AC09%E8%AF%BE.html#lesson=9&amp;tab=quiz" TargetMode="External" Id="R9f5fef396edd4f6a" /><Relationship Type="http://schemas.openxmlformats.org/officeDocument/2006/relationships/notesSlide" Target="/ppt/notesSlides/notesSlide14.xml" Id="R7724333bc62941c2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varyColors val="0"/>
        <c:ser>
          <c:idx val="0"/>
          <c:order val="0"/>
          <c:tx>
            <c:v>按当前余额增长</c:v>
          </c:tx>
          <c:spPr>
            <a:ln xmlns:a="http://schemas.openxmlformats.org/drawingml/2006/main" w="28575">
              <a:solidFill>
                <a:srgbClr val="007C6C"/>
              </a:solidFill>
            </a:ln>
          </c:spPr>
          <c:marker>
            <c:symbol val="none"/>
          </c:marker>
          <c:cat>
            <c:numRef>
              <c:f>'Chart Data'!$A$2:$A$22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cat>
          <c:val>
            <c:numRef>
              <c:f>'Chart Data'!$B$2:$B$22</c:f>
              <c:numCache>
                <c:formatCode>#,##0</c:formatCode>
                <c:ptCount val="21"/>
                <c:pt idx="0">
                  <c:v>1000</c:v>
                </c:pt>
                <c:pt idx="1">
                  <c:v>1200</c:v>
                </c:pt>
                <c:pt idx="2">
                  <c:v>1440</c:v>
                </c:pt>
                <c:pt idx="3">
                  <c:v>1728</c:v>
                </c:pt>
                <c:pt idx="4">
                  <c:v>2073.6</c:v>
                </c:pt>
                <c:pt idx="5">
                  <c:v>2488.32</c:v>
                </c:pt>
                <c:pt idx="6">
                  <c:v>2985.98</c:v>
                </c:pt>
                <c:pt idx="7">
                  <c:v>3583.18</c:v>
                </c:pt>
                <c:pt idx="8">
                  <c:v>4299.82</c:v>
                </c:pt>
                <c:pt idx="9">
                  <c:v>5159.78</c:v>
                </c:pt>
                <c:pt idx="10">
                  <c:v>6191.74</c:v>
                </c:pt>
                <c:pt idx="11">
                  <c:v>7430.08</c:v>
                </c:pt>
                <c:pt idx="12">
                  <c:v>8916.1</c:v>
                </c:pt>
                <c:pt idx="13">
                  <c:v>10699.32</c:v>
                </c:pt>
                <c:pt idx="14">
                  <c:v>12839.18</c:v>
                </c:pt>
                <c:pt idx="15">
                  <c:v>15407.02</c:v>
                </c:pt>
                <c:pt idx="16">
                  <c:v>18488.43</c:v>
                </c:pt>
                <c:pt idx="17">
                  <c:v>22186.11</c:v>
                </c:pt>
                <c:pt idx="18">
                  <c:v>26623.33</c:v>
                </c:pt>
                <c:pt idx="19">
                  <c:v>31948</c:v>
                </c:pt>
                <c:pt idx="20">
                  <c:v>38337.6</c:v>
                </c:pt>
              </c:numCache>
            </c:numRef>
          </c:val>
          <c:smooth val="0"/>
        </c:ser>
        <c:ser>
          <c:idx val="1"/>
          <c:order val="1"/>
          <c:tx>
            <c:v>按初始本金固定增量</c:v>
          </c:tx>
          <c:spPr>
            <a:ln xmlns:a="http://schemas.openxmlformats.org/drawingml/2006/main" w="28575">
              <a:solidFill>
                <a:srgbClr val="B45338"/>
              </a:solidFill>
            </a:ln>
          </c:spPr>
          <c:marker>
            <c:symbol val="none"/>
          </c:marker>
          <c:cat>
            <c:numRef>
              <c:f>'Chart Data'!$C$2:$C$22</c:f>
              <c:numCache>
                <c:formatCode>General</c:formatCode>
                <c:ptCount val="2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</c:numCache>
            </c:numRef>
          </c:cat>
          <c:val>
            <c:numRef>
              <c:f>'Chart Data'!$D$2:$D$22</c:f>
              <c:numCache>
                <c:formatCode>#,##0</c:formatCode>
                <c:ptCount val="21"/>
                <c:pt idx="0">
                  <c:v>1000</c:v>
                </c:pt>
                <c:pt idx="1">
                  <c:v>1200</c:v>
                </c:pt>
                <c:pt idx="2">
                  <c:v>1400</c:v>
                </c:pt>
                <c:pt idx="3">
                  <c:v>1600</c:v>
                </c:pt>
                <c:pt idx="4">
                  <c:v>1800</c:v>
                </c:pt>
                <c:pt idx="5">
                  <c:v>2000</c:v>
                </c:pt>
                <c:pt idx="6">
                  <c:v>2200</c:v>
                </c:pt>
                <c:pt idx="7">
                  <c:v>2400</c:v>
                </c:pt>
                <c:pt idx="8">
                  <c:v>2600</c:v>
                </c:pt>
                <c:pt idx="9">
                  <c:v>2800</c:v>
                </c:pt>
                <c:pt idx="10">
                  <c:v>3000</c:v>
                </c:pt>
                <c:pt idx="11">
                  <c:v>3200</c:v>
                </c:pt>
                <c:pt idx="12">
                  <c:v>3400</c:v>
                </c:pt>
                <c:pt idx="13">
                  <c:v>3600</c:v>
                </c:pt>
                <c:pt idx="14">
                  <c:v>3800</c:v>
                </c:pt>
                <c:pt idx="15">
                  <c:v>4000</c:v>
                </c:pt>
                <c:pt idx="16">
                  <c:v>4200</c:v>
                </c:pt>
                <c:pt idx="17">
                  <c:v>4400</c:v>
                </c:pt>
                <c:pt idx="18">
                  <c:v>4600</c:v>
                </c:pt>
                <c:pt idx="19">
                  <c:v>4800</c:v>
                </c:pt>
                <c:pt idx="20">
                  <c:v>5000</c:v>
                </c:pt>
              </c:numCache>
            </c:numRef>
          </c:val>
          <c:smooth val="0"/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Hiragino Sans GB"/>
                  <a:ea typeface="Hiragino Sans GB"/>
                  <a:cs typeface="Hiragino Sans GB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575">
                    <a:solidFill>
                      <a:srgbClr val="5E716B"/>
                    </a:solidFill>
                    <a:latin typeface="Hiragino Sans GB"/>
                    <a:ea typeface="Hiragino Sans GB"/>
                    <a:cs typeface="Hiragino Sans GB"/>
                  </a:rPr>
                  <a:t>年数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575">
                  <a:solidFill>
                    <a:srgbClr val="5E716B"/>
                  </a:solidFill>
                  <a:latin typeface="Hiragino Sans GB"/>
                  <a:ea typeface="Hiragino Sans GB"/>
                  <a:cs typeface="Hiragino Sans GB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CCD8D0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</a:p>
        </c:txPr>
        <c:crossAx val="48672768"/>
      </c:catAx>
      <c:valAx>
        <c:axId val="48672768"/>
        <c:scaling>
          <c:orientation val="minMax"/>
          <c:max val="4000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9E1DA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575">
                    <a:solidFill>
                      <a:srgbClr val="5E716B"/>
                    </a:solidFill>
                    <a:latin typeface="Hiragino Sans GB"/>
                    <a:ea typeface="Hiragino Sans GB"/>
                    <a:cs typeface="Hiragino Sans GB"/>
                  </a:rPr>
                  <a:t>余额 / 元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575">
                  <a:solidFill>
                    <a:srgbClr val="5E716B"/>
                  </a:solidFill>
                  <a:latin typeface="Hiragino Sans GB"/>
                  <a:ea typeface="Hiragino Sans GB"/>
                  <a:cs typeface="Hiragino Sans GB"/>
                </a:defRPr>
              </a:pPr>
            </a:p>
          </c:txPr>
        </c:title>
        <c:numFmt formatCode="#,##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</a:p>
        </c:txPr>
        <c:crossAx val="48650112"/>
        <c:crossBetween val="between"/>
        <c:majorUnit val="10000"/>
      </c:valAx>
      <c:spPr>
        <a:solidFill xmlns:a="http://schemas.openxmlformats.org/drawingml/2006/main">
          <a:srgbClr val="F7F5EF"/>
        </a:solidFill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725">
              <a:solidFill>
                <a:srgbClr val="173632"/>
              </a:solidFill>
              <a:latin typeface="Hiragino Sans GB"/>
              <a:ea typeface="Hiragino Sans GB"/>
              <a:cs typeface="Hiragino Sans GB"/>
            </a:defRPr>
          </a:pPr>
        </a:p>
      </c:txPr>
    </c:legend>
    <c:plotVisOnly val="1"/>
  </c:chart>
  <c:spPr>
    <a:solidFill xmlns:a="http://schemas.openxmlformats.org/drawingml/2006/main">
      <a:srgbClr val="F7F5EF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85AD70-4EDE-401B-A5A6-1A5DE0D0D7A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7e0203fe3541e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1-0">
            <a:extLst xmlns:a="http://schemas.openxmlformats.org/drawingml/2006/main">
              <a:ext uri="{FF2B5EF4-FFF2-40B4-BE49-F238E27FC236}">
                <a16:creationId xmlns:a16="http://schemas.microsoft.com/office/drawing/2014/main" id="{4DABA4A9-4523-4646-A3E5-18AF68B4F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23900"/>
            <a:ext cx="857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Python 实验室  /  第 9 课</a:t>
            </a:r>
          </a:p>
        </p:txBody>
      </p:sp>
      <p:sp>
        <p:nvSpPr>
          <p:cNvPr id="3" name="text-1-1">
            <a:extLst xmlns:a="http://schemas.openxmlformats.org/drawingml/2006/main">
              <a:ext uri="{FF2B5EF4-FFF2-40B4-BE49-F238E27FC236}">
                <a16:creationId xmlns:a16="http://schemas.microsoft.com/office/drawing/2014/main" id="{32BFB0C6-11E8-4B75-9E76-CD839FE26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52650"/>
            <a:ext cx="704850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刺桐小铺</a:t>
            </a:r>
          </a:p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增长模型</a:t>
            </a:r>
          </a:p>
        </p:txBody>
      </p:sp>
      <p:sp>
        <p:nvSpPr>
          <p:cNvPr id="4" name="text-1-2">
            <a:extLst xmlns:a="http://schemas.openxmlformats.org/drawingml/2006/main">
              <a:ext uri="{FF2B5EF4-FFF2-40B4-BE49-F238E27FC236}">
                <a16:creationId xmlns:a16="http://schemas.microsoft.com/office/drawing/2014/main" id="{1A8BC1DF-8902-44CE-8A6A-3CE9BB9F5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29125"/>
            <a:ext cx="685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固定比例增长、模型比较、结果解释</a:t>
            </a:r>
          </a:p>
        </p:txBody>
      </p:sp>
      <p:sp>
        <p:nvSpPr>
          <p:cNvPr id="5" name="text-1-3">
            <a:extLst xmlns:a="http://schemas.openxmlformats.org/drawingml/2006/main">
              <a:ext uri="{FF2B5EF4-FFF2-40B4-BE49-F238E27FC236}">
                <a16:creationId xmlns:a16="http://schemas.microsoft.com/office/drawing/2014/main" id="{945114AB-8752-47B9-8BE4-DC030251C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067425"/>
            <a:ext cx="885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泉州一中高中信息科技教学实验课程</a:t>
            </a:r>
          </a:p>
        </p:txBody>
      </p:sp>
    </p:spTree>
    <p:extLst>
      <p:ext uri="{BB962C8B-B14F-4D97-AF65-F5344CB8AC3E}">
        <p14:creationId xmlns:p14="http://schemas.microsoft.com/office/powerpoint/2010/main" val="76263044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2-0">
            <a:extLst xmlns:a="http://schemas.openxmlformats.org/drawingml/2006/main">
              <a:ext uri="{FF2B5EF4-FFF2-40B4-BE49-F238E27FC236}">
                <a16:creationId xmlns:a16="http://schemas.microsoft.com/office/drawing/2014/main" id="{0A9A4C32-788C-43DE-B80A-4CB03C135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增长模型的计算条件</a:t>
            </a:r>
          </a:p>
        </p:txBody>
      </p:sp>
      <p:sp>
        <p:nvSpPr>
          <p:cNvPr id="2" name="text-2-1">
            <a:extLst xmlns:a="http://schemas.openxmlformats.org/drawingml/2006/main">
              <a:ext uri="{FF2B5EF4-FFF2-40B4-BE49-F238E27FC236}">
                <a16:creationId xmlns:a16="http://schemas.microsoft.com/office/drawing/2014/main" id="{2F0E1E21-8C37-43B4-9133-54B82FB51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09 课</a:t>
            </a:r>
          </a:p>
        </p:txBody>
      </p:sp>
      <p:sp>
        <p:nvSpPr>
          <p:cNvPr id="3" name="text-2-2">
            <a:extLst xmlns:a="http://schemas.openxmlformats.org/drawingml/2006/main">
              <a:ext uri="{FF2B5EF4-FFF2-40B4-BE49-F238E27FC236}">
                <a16:creationId xmlns:a16="http://schemas.microsoft.com/office/drawing/2014/main" id="{2074ACB3-8214-49B1-9DA7-837859037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4" name="text-2-3">
            <a:extLst xmlns:a="http://schemas.openxmlformats.org/drawingml/2006/main">
              <a:ext uri="{FF2B5EF4-FFF2-40B4-BE49-F238E27FC236}">
                <a16:creationId xmlns:a16="http://schemas.microsoft.com/office/drawing/2014/main" id="{8AB188B6-CCF5-48F6-B15F-073346048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47875"/>
            <a:ext cx="107156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1000元 · 20% · 60年</a:t>
            </a:r>
          </a:p>
        </p:txBody>
      </p:sp>
      <p:sp>
        <p:nvSpPr>
          <p:cNvPr id="5" name="text-2-4">
            <a:extLst xmlns:a="http://schemas.openxmlformats.org/drawingml/2006/main">
              <a:ext uri="{FF2B5EF4-FFF2-40B4-BE49-F238E27FC236}">
                <a16:creationId xmlns:a16="http://schemas.microsoft.com/office/drawing/2014/main" id="{0EEEF39B-C997-4006-BFEB-7BDF00F81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3377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每年固定增长，全部增长留在模型内。</a:t>
            </a:r>
          </a:p>
        </p:txBody>
      </p:sp>
      <p:sp>
        <p:nvSpPr>
          <p:cNvPr id="6" name="text-2-5">
            <a:extLst xmlns:a="http://schemas.openxmlformats.org/drawingml/2006/main">
              <a:ext uri="{FF2B5EF4-FFF2-40B4-BE49-F238E27FC236}">
                <a16:creationId xmlns:a16="http://schemas.microsoft.com/office/drawing/2014/main" id="{7CB86E87-C8C4-4CD3-BDC0-09DB2C290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624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不追加、不取出；年数取非负整数。</a:t>
            </a:r>
          </a:p>
        </p:txBody>
      </p:sp>
      <p:sp>
        <p:nvSpPr>
          <p:cNvPr id="7" name="text-2-6">
            <a:extLst xmlns:a="http://schemas.openxmlformats.org/drawingml/2006/main">
              <a:ext uri="{FF2B5EF4-FFF2-40B4-BE49-F238E27FC236}">
                <a16:creationId xmlns:a16="http://schemas.microsoft.com/office/drawing/2014/main" id="{47129F32-660B-4C0C-85C5-FEFD31404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9112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先猜60年后的量级，再运行核对。</a:t>
            </a:r>
          </a:p>
        </p:txBody>
      </p:sp>
    </p:spTree>
    <p:extLst>
      <p:ext uri="{BB962C8B-B14F-4D97-AF65-F5344CB8AC3E}">
        <p14:creationId xmlns:p14="http://schemas.microsoft.com/office/powerpoint/2010/main" val="48150390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3-0">
            <a:extLst xmlns:a="http://schemas.openxmlformats.org/drawingml/2006/main">
              <a:ext uri="{FF2B5EF4-FFF2-40B4-BE49-F238E27FC236}">
                <a16:creationId xmlns:a16="http://schemas.microsoft.com/office/drawing/2014/main" id="{9242956B-5ACF-4AD9-B14B-D43A5D103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比例不变，新增金额改变</a:t>
            </a:r>
          </a:p>
        </p:txBody>
      </p:sp>
      <p:sp>
        <p:nvSpPr>
          <p:cNvPr id="2" name="text-3-1">
            <a:extLst xmlns:a="http://schemas.openxmlformats.org/drawingml/2006/main">
              <a:ext uri="{FF2B5EF4-FFF2-40B4-BE49-F238E27FC236}">
                <a16:creationId xmlns:a16="http://schemas.microsoft.com/office/drawing/2014/main" id="{AF64F5FD-70F4-4662-A7F3-712F2BA64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09 课</a:t>
            </a:r>
          </a:p>
        </p:txBody>
      </p:sp>
      <p:sp>
        <p:nvSpPr>
          <p:cNvPr id="3" name="text-3-2">
            <a:extLst xmlns:a="http://schemas.openxmlformats.org/drawingml/2006/main">
              <a:ext uri="{FF2B5EF4-FFF2-40B4-BE49-F238E27FC236}">
                <a16:creationId xmlns:a16="http://schemas.microsoft.com/office/drawing/2014/main" id="{6D133045-4402-4033-9FC1-4B2046BF3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4" name="text-3-3">
            <a:extLst xmlns:a="http://schemas.openxmlformats.org/drawingml/2006/main">
              <a:ext uri="{FF2B5EF4-FFF2-40B4-BE49-F238E27FC236}">
                <a16:creationId xmlns:a16="http://schemas.microsoft.com/office/drawing/2014/main" id="{50EA6569-8DB4-4E4A-A2C2-3A688A679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第1年：从200元开始</a:t>
            </a:r>
          </a:p>
        </p:txBody>
      </p:sp>
      <p:sp>
        <p:nvSpPr>
          <p:cNvPr id="5" name="text-3-4">
            <a:extLst xmlns:a="http://schemas.openxmlformats.org/drawingml/2006/main">
              <a:ext uri="{FF2B5EF4-FFF2-40B4-BE49-F238E27FC236}">
                <a16:creationId xmlns:a16="http://schemas.microsoft.com/office/drawing/2014/main" id="{BA95B00F-A19D-48EB-A31A-021710997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第2年：从220元开始</a:t>
            </a:r>
          </a:p>
        </p:txBody>
      </p:sp>
      <p:sp>
        <p:nvSpPr>
          <p:cNvPr id="6" name="text-3-5">
            <a:extLst xmlns:a="http://schemas.openxmlformats.org/drawingml/2006/main">
              <a:ext uri="{FF2B5EF4-FFF2-40B4-BE49-F238E27FC236}">
                <a16:creationId xmlns:a16="http://schemas.microsoft.com/office/drawing/2014/main" id="{71114AFF-F433-4172-BC68-CDE04F63C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新增：200 × 0.10 = 20</a:t>
            </a:r>
          </a:p>
        </p:txBody>
      </p:sp>
      <p:sp>
        <p:nvSpPr>
          <p:cNvPr id="7" name="text-3-6">
            <a:extLst xmlns:a="http://schemas.openxmlformats.org/drawingml/2006/main">
              <a:ext uri="{FF2B5EF4-FFF2-40B4-BE49-F238E27FC236}">
                <a16:creationId xmlns:a16="http://schemas.microsoft.com/office/drawing/2014/main" id="{686A978F-3AD9-4CB0-9929-154EBE86D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年末：200 + 20 = 220</a:t>
            </a:r>
          </a:p>
        </p:txBody>
      </p:sp>
      <p:sp>
        <p:nvSpPr>
          <p:cNvPr id="8" name="text-3-7">
            <a:extLst xmlns:a="http://schemas.openxmlformats.org/drawingml/2006/main">
              <a:ext uri="{FF2B5EF4-FFF2-40B4-BE49-F238E27FC236}">
                <a16:creationId xmlns:a16="http://schemas.microsoft.com/office/drawing/2014/main" id="{EEC4797C-826B-43D9-B086-A9BB31F1F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新增：220 × 0.10 = 22</a:t>
            </a:r>
          </a:p>
        </p:txBody>
      </p:sp>
      <p:sp>
        <p:nvSpPr>
          <p:cNvPr id="9" name="text-3-8">
            <a:extLst xmlns:a="http://schemas.openxmlformats.org/drawingml/2006/main">
              <a:ext uri="{FF2B5EF4-FFF2-40B4-BE49-F238E27FC236}">
                <a16:creationId xmlns:a16="http://schemas.microsoft.com/office/drawing/2014/main" id="{EBA9EE17-D425-45B1-B591-FB8F57F0D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年末：220 + 22 = 242</a:t>
            </a:r>
          </a:p>
        </p:txBody>
      </p:sp>
      <p:sp>
        <p:nvSpPr>
          <p:cNvPr id="10" name="text-3-9">
            <a:extLst xmlns:a="http://schemas.openxmlformats.org/drawingml/2006/main">
              <a:ext uri="{FF2B5EF4-FFF2-40B4-BE49-F238E27FC236}">
                <a16:creationId xmlns:a16="http://schemas.microsoft.com/office/drawing/2014/main" id="{C40F1940-2FC7-4E87-98FF-075CFF29C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教师变式：比例不变，乘它的基数已经改变。</a:t>
            </a:r>
          </a:p>
        </p:txBody>
      </p:sp>
    </p:spTree>
    <p:extLst>
      <p:ext uri="{BB962C8B-B14F-4D97-AF65-F5344CB8AC3E}">
        <p14:creationId xmlns:p14="http://schemas.microsoft.com/office/powerpoint/2010/main" val="94920808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ext-4-0">
            <a:extLst xmlns:a="http://schemas.openxmlformats.org/drawingml/2006/main">
              <a:ext uri="{FF2B5EF4-FFF2-40B4-BE49-F238E27FC236}">
                <a16:creationId xmlns:a16="http://schemas.microsoft.com/office/drawing/2014/main" id="{D8184ECC-43EE-48E3-838B-136B94DCA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年度更新的循环</a:t>
            </a:r>
          </a:p>
        </p:txBody>
      </p:sp>
      <p:sp>
        <p:nvSpPr>
          <p:cNvPr id="2" name="text-4-1">
            <a:extLst xmlns:a="http://schemas.openxmlformats.org/drawingml/2006/main">
              <a:ext uri="{FF2B5EF4-FFF2-40B4-BE49-F238E27FC236}">
                <a16:creationId xmlns:a16="http://schemas.microsoft.com/office/drawing/2014/main" id="{BC4AEFF1-05AD-470F-A8B4-DDD57736B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09 课</a:t>
            </a:r>
          </a:p>
        </p:txBody>
      </p:sp>
      <p:sp>
        <p:nvSpPr>
          <p:cNvPr id="3" name="text-4-2">
            <a:extLst xmlns:a="http://schemas.openxmlformats.org/drawingml/2006/main">
              <a:ext uri="{FF2B5EF4-FFF2-40B4-BE49-F238E27FC236}">
                <a16:creationId xmlns:a16="http://schemas.microsoft.com/office/drawing/2014/main" id="{29EE6A2C-F292-476B-8B73-71ABC8D1F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4" name="text-4-3">
            <a:extLst xmlns:a="http://schemas.openxmlformats.org/drawingml/2006/main">
              <a:ext uri="{FF2B5EF4-FFF2-40B4-BE49-F238E27FC236}">
                <a16:creationId xmlns:a16="http://schemas.microsoft.com/office/drawing/2014/main" id="{34EC1678-259E-4F15-8645-9810AD010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principal = 1000</a:t>
            </a:r>
          </a:p>
        </p:txBody>
      </p:sp>
      <p:sp>
        <p:nvSpPr>
          <p:cNvPr id="5" name="text-4-4">
            <a:extLst xmlns:a="http://schemas.openxmlformats.org/drawingml/2006/main">
              <a:ext uri="{FF2B5EF4-FFF2-40B4-BE49-F238E27FC236}">
                <a16:creationId xmlns:a16="http://schemas.microsoft.com/office/drawing/2014/main" id="{FFA468B7-6406-4EC0-B4D7-ED7052B76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955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rate = 0.20</a:t>
            </a:r>
          </a:p>
        </p:txBody>
      </p:sp>
      <p:sp>
        <p:nvSpPr>
          <p:cNvPr id="6" name="text-4-5">
            <a:extLst xmlns:a="http://schemas.openxmlformats.org/drawingml/2006/main">
              <a:ext uri="{FF2B5EF4-FFF2-40B4-BE49-F238E27FC236}">
                <a16:creationId xmlns:a16="http://schemas.microsoft.com/office/drawing/2014/main" id="{642E0A85-3A45-42E0-A81D-731B3ABE2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479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years = 60</a:t>
            </a:r>
          </a:p>
        </p:txBody>
      </p:sp>
      <p:sp>
        <p:nvSpPr>
          <p:cNvPr id="7" name="text-4-6">
            <a:extLst xmlns:a="http://schemas.openxmlformats.org/drawingml/2006/main">
              <a:ext uri="{FF2B5EF4-FFF2-40B4-BE49-F238E27FC236}">
                <a16:creationId xmlns:a16="http://schemas.microsoft.com/office/drawing/2014/main" id="{76EC844B-08E5-4FB2-B1E4-125E847AE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004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balance = principal</a:t>
            </a:r>
          </a:p>
        </p:txBody>
      </p:sp>
      <p:sp>
        <p:nvSpPr>
          <p:cNvPr id="8" name="text-4-7">
            <a:extLst xmlns:a="http://schemas.openxmlformats.org/drawingml/2006/main">
              <a:ext uri="{FF2B5EF4-FFF2-40B4-BE49-F238E27FC236}">
                <a16:creationId xmlns:a16="http://schemas.microsoft.com/office/drawing/2014/main" id="{40F4AE0C-59D7-4966-AD90-B135D4CC5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528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007C6C"/>
                </a:solidFill>
                <a:latin typeface="Menlo"/>
                <a:ea typeface="Menlo"/>
                <a:cs typeface="Menlo"/>
              </a:rPr>
              <a:t>for year in range(years):</a:t>
            </a:r>
          </a:p>
        </p:txBody>
      </p:sp>
      <p:sp>
        <p:nvSpPr>
          <p:cNvPr id="9" name="text-4-8">
            <a:extLst xmlns:a="http://schemas.openxmlformats.org/drawingml/2006/main">
              <a:ext uri="{FF2B5EF4-FFF2-40B4-BE49-F238E27FC236}">
                <a16:creationId xmlns:a16="http://schemas.microsoft.com/office/drawing/2014/main" id="{9552E710-F486-4988-8DFB-42FB7CD1A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5053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balance = balance * (1 + rate)</a:t>
            </a:r>
          </a:p>
        </p:txBody>
      </p:sp>
      <p:sp>
        <p:nvSpPr>
          <p:cNvPr id="10" name="text-4-9">
            <a:extLst xmlns:a="http://schemas.openxmlformats.org/drawingml/2006/main">
              <a:ext uri="{FF2B5EF4-FFF2-40B4-BE49-F238E27FC236}">
                <a16:creationId xmlns:a16="http://schemas.microsoft.com/office/drawing/2014/main" id="{5101CC95-16BE-42B8-8B86-FB4D4C345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577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print(round(balance, 2))</a:t>
            </a:r>
          </a:p>
        </p:txBody>
      </p:sp>
      <p:sp>
        <p:nvSpPr>
          <p:cNvPr id="11" name="text-4-10">
            <a:extLst xmlns:a="http://schemas.openxmlformats.org/drawingml/2006/main">
              <a:ext uri="{FF2B5EF4-FFF2-40B4-BE49-F238E27FC236}">
                <a16:creationId xmlns:a16="http://schemas.microsoft.com/office/drawing/2014/main" id="{5BE7EC95-2A43-4696-95AA-7E7023FA5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起点只设置一次</a:t>
            </a:r>
          </a:p>
        </p:txBody>
      </p:sp>
      <p:sp>
        <p:nvSpPr>
          <p:cNvPr id="12" name="text-4-11">
            <a:extLst xmlns:a="http://schemas.openxmlformats.org/drawingml/2006/main">
              <a:ext uri="{FF2B5EF4-FFF2-40B4-BE49-F238E27FC236}">
                <a16:creationId xmlns:a16="http://schemas.microsoft.com/office/drawing/2014/main" id="{9081682C-EF54-4439-89BA-43C34952A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重复的是年度更新</a:t>
            </a:r>
          </a:p>
        </p:txBody>
      </p:sp>
      <p:sp>
        <p:nvSpPr>
          <p:cNvPr id="13" name="text-4-12">
            <a:extLst xmlns:a="http://schemas.openxmlformats.org/drawingml/2006/main">
              <a:ext uri="{FF2B5EF4-FFF2-40B4-BE49-F238E27FC236}">
                <a16:creationId xmlns:a16="http://schemas.microsoft.com/office/drawing/2014/main" id="{BC58A4B9-29E6-458F-854C-7C6BB730C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range决定更新次数</a:t>
            </a:r>
          </a:p>
        </p:txBody>
      </p:sp>
      <p:sp>
        <p:nvSpPr>
          <p:cNvPr id="14" name="text-4-13">
            <a:extLst xmlns:a="http://schemas.openxmlformats.org/drawingml/2006/main">
              <a:ext uri="{FF2B5EF4-FFF2-40B4-BE49-F238E27FC236}">
                <a16:creationId xmlns:a16="http://schemas.microsoft.com/office/drawing/2014/main" id="{5D2E638C-F363-4CFB-BD04-F1C9984C8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循环内使用未取整的余额，输出时再取近似。</a:t>
            </a:r>
          </a:p>
        </p:txBody>
      </p:sp>
    </p:spTree>
    <p:extLst>
      <p:ext uri="{BB962C8B-B14F-4D97-AF65-F5344CB8AC3E}">
        <p14:creationId xmlns:p14="http://schemas.microsoft.com/office/powerpoint/2010/main" val="109695380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5-0">
            <a:extLst xmlns:a="http://schemas.openxmlformats.org/drawingml/2006/main">
              <a:ext uri="{FF2B5EF4-FFF2-40B4-BE49-F238E27FC236}">
                <a16:creationId xmlns:a16="http://schemas.microsoft.com/office/drawing/2014/main" id="{9BA79C4A-A6D5-4FE3-A419-8A362E1F0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20年、40年、60年的模型对照</a:t>
            </a:r>
          </a:p>
        </p:txBody>
      </p:sp>
      <p:sp>
        <p:nvSpPr>
          <p:cNvPr id="2" name="text-5-1">
            <a:extLst xmlns:a="http://schemas.openxmlformats.org/drawingml/2006/main">
              <a:ext uri="{FF2B5EF4-FFF2-40B4-BE49-F238E27FC236}">
                <a16:creationId xmlns:a16="http://schemas.microsoft.com/office/drawing/2014/main" id="{1AD65D77-18CB-408D-85CA-CC637D3E5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09 课</a:t>
            </a:r>
          </a:p>
        </p:txBody>
      </p:sp>
      <p:sp>
        <p:nvSpPr>
          <p:cNvPr id="3" name="text-5-2">
            <a:extLst xmlns:a="http://schemas.openxmlformats.org/drawingml/2006/main">
              <a:ext uri="{FF2B5EF4-FFF2-40B4-BE49-F238E27FC236}">
                <a16:creationId xmlns:a16="http://schemas.microsoft.com/office/drawing/2014/main" id="{A1691D6A-D668-4044-8F98-F0BFB4710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A5B12C-39E7-4027-ACBC-A3AE693B0DD0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24384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1619250"/>
                <a:gridCol w="4572000"/>
                <a:gridCol w="457200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年数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固定比例余额 / 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固定增量余额 / 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38,337.60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5,000.00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40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1,469,771.57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9,000.00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60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56,347,514.35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13,000.00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-5-3">
            <a:extLst xmlns:a="http://schemas.openxmlformats.org/drawingml/2006/main">
              <a:ext uri="{FF2B5EF4-FFF2-40B4-BE49-F238E27FC236}">
                <a16:creationId xmlns:a16="http://schemas.microsoft.com/office/drawing/2014/main" id="{576EB811-7601-4F22-8B35-A300C60CB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固定增量模型：每年增加初始1000元的20%，即200元。</a:t>
            </a:r>
          </a:p>
        </p:txBody>
      </p:sp>
    </p:spTree>
    <p:extLst>
      <p:ext uri="{BB962C8B-B14F-4D97-AF65-F5344CB8AC3E}">
        <p14:creationId xmlns:p14="http://schemas.microsoft.com/office/powerpoint/2010/main" val="2199012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6-0">
            <a:extLst xmlns:a="http://schemas.openxmlformats.org/drawingml/2006/main">
              <a:ext uri="{FF2B5EF4-FFF2-40B4-BE49-F238E27FC236}">
                <a16:creationId xmlns:a16="http://schemas.microsoft.com/office/drawing/2014/main" id="{58FAD016-347D-4EE1-8F7A-2EA42086C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金额、倍数与固定增量</a:t>
            </a:r>
          </a:p>
        </p:txBody>
      </p:sp>
      <p:sp>
        <p:nvSpPr>
          <p:cNvPr id="2" name="text-6-1">
            <a:extLst xmlns:a="http://schemas.openxmlformats.org/drawingml/2006/main">
              <a:ext uri="{FF2B5EF4-FFF2-40B4-BE49-F238E27FC236}">
                <a16:creationId xmlns:a16="http://schemas.microsoft.com/office/drawing/2014/main" id="{C973A486-6360-44CF-83DD-F4A009500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09 课</a:t>
            </a:r>
          </a:p>
        </p:txBody>
      </p:sp>
      <p:sp>
        <p:nvSpPr>
          <p:cNvPr id="3" name="text-6-2">
            <a:extLst xmlns:a="http://schemas.openxmlformats.org/drawingml/2006/main">
              <a:ext uri="{FF2B5EF4-FFF2-40B4-BE49-F238E27FC236}">
                <a16:creationId xmlns:a16="http://schemas.microsoft.com/office/drawing/2014/main" id="{BF1676CD-CBFE-478E-A587-4AA014673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06</a:t>
            </a:r>
          </a:p>
        </p:txBody>
      </p:sp>
      <p:sp>
        <p:nvSpPr>
          <p:cNvPr id="4" name="text-6-3">
            <a:extLst xmlns:a="http://schemas.openxmlformats.org/drawingml/2006/main">
              <a:ext uri="{FF2B5EF4-FFF2-40B4-BE49-F238E27FC236}">
                <a16:creationId xmlns:a16="http://schemas.microsoft.com/office/drawing/2014/main" id="{8AA4339C-8C65-4243-B8FC-0110E08D9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print("期末金额", round(balance, 2), "元")</a:t>
            </a:r>
          </a:p>
        </p:txBody>
      </p:sp>
      <p:sp>
        <p:nvSpPr>
          <p:cNvPr id="5" name="text-6-4">
            <a:extLst xmlns:a="http://schemas.openxmlformats.org/drawingml/2006/main">
              <a:ext uri="{FF2B5EF4-FFF2-40B4-BE49-F238E27FC236}">
                <a16:creationId xmlns:a16="http://schemas.microsoft.com/office/drawing/2014/main" id="{78E8E1F3-EB52-4615-B090-A7D4D830A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95525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multiple = balance / principal</a:t>
            </a:r>
          </a:p>
        </p:txBody>
      </p:sp>
      <p:sp>
        <p:nvSpPr>
          <p:cNvPr id="6" name="text-6-5">
            <a:extLst xmlns:a="http://schemas.openxmlformats.org/drawingml/2006/main">
              <a:ext uri="{FF2B5EF4-FFF2-40B4-BE49-F238E27FC236}">
                <a16:creationId xmlns:a16="http://schemas.microsoft.com/office/drawing/2014/main" id="{AC2AC7C7-B466-4235-8EE0-7ED837AA6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47975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print("相对本金", round(multiple, 2), "倍")</a:t>
            </a:r>
          </a:p>
        </p:txBody>
      </p:sp>
      <p:sp>
        <p:nvSpPr>
          <p:cNvPr id="7" name="text-6-6">
            <a:extLst xmlns:a="http://schemas.openxmlformats.org/drawingml/2006/main">
              <a:ext uri="{FF2B5EF4-FFF2-40B4-BE49-F238E27FC236}">
                <a16:creationId xmlns:a16="http://schemas.microsoft.com/office/drawing/2014/main" id="{A071BBBC-04CE-4861-8A4D-E41DD8B25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00425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linear = principal + principal * rate * years</a:t>
            </a:r>
          </a:p>
        </p:txBody>
      </p:sp>
      <p:sp>
        <p:nvSpPr>
          <p:cNvPr id="8" name="text-6-7">
            <a:extLst xmlns:a="http://schemas.openxmlformats.org/drawingml/2006/main">
              <a:ext uri="{FF2B5EF4-FFF2-40B4-BE49-F238E27FC236}">
                <a16:creationId xmlns:a16="http://schemas.microsoft.com/office/drawing/2014/main" id="{80C684BB-A664-4A7F-87F5-F4047A12E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52875"/>
            <a:ext cx="10763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print("固定增量模型", linear, "元")</a:t>
            </a:r>
          </a:p>
        </p:txBody>
      </p:sp>
      <p:sp>
        <p:nvSpPr>
          <p:cNvPr id="9" name="text-6-8">
            <a:extLst xmlns:a="http://schemas.openxmlformats.org/drawingml/2006/main">
              <a:ext uri="{FF2B5EF4-FFF2-40B4-BE49-F238E27FC236}">
                <a16:creationId xmlns:a16="http://schemas.microsoft.com/office/drawing/2014/main" id="{0B1DBFB7-D15B-4E2C-A2A9-DB547CE8C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接在前述循环之后；balance已保存期末金额。</a:t>
            </a:r>
          </a:p>
        </p:txBody>
      </p:sp>
    </p:spTree>
    <p:extLst>
      <p:ext uri="{BB962C8B-B14F-4D97-AF65-F5344CB8AC3E}">
        <p14:creationId xmlns:p14="http://schemas.microsoft.com/office/powerpoint/2010/main" val="8466061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7-0">
            <a:extLst xmlns:a="http://schemas.openxmlformats.org/drawingml/2006/main">
              <a:ext uri="{FF2B5EF4-FFF2-40B4-BE49-F238E27FC236}">
                <a16:creationId xmlns:a16="http://schemas.microsoft.com/office/drawing/2014/main" id="{A1AE3DD2-976B-481C-B63A-0D8C23797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7-1">
            <a:extLst xmlns:a="http://schemas.openxmlformats.org/drawingml/2006/main">
              <a:ext uri="{FF2B5EF4-FFF2-40B4-BE49-F238E27FC236}">
                <a16:creationId xmlns:a16="http://schemas.microsoft.com/office/drawing/2014/main" id="{BD4438BA-C598-4BCC-9682-9378197A3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5个小步</a:t>
            </a:r>
          </a:p>
        </p:txBody>
      </p:sp>
      <p:sp>
        <p:nvSpPr>
          <p:cNvPr id="3" name="text-7-2">
            <a:extLst xmlns:a="http://schemas.openxmlformats.org/drawingml/2006/main">
              <a:ext uri="{FF2B5EF4-FFF2-40B4-BE49-F238E27FC236}">
                <a16:creationId xmlns:a16="http://schemas.microsoft.com/office/drawing/2014/main" id="{28ED7F9D-A670-4B8F-B992-97295E0F7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09 课</a:t>
            </a:r>
          </a:p>
        </p:txBody>
      </p:sp>
      <p:sp>
        <p:nvSpPr>
          <p:cNvPr id="4" name="text-7-3">
            <a:extLst xmlns:a="http://schemas.openxmlformats.org/drawingml/2006/main">
              <a:ext uri="{FF2B5EF4-FFF2-40B4-BE49-F238E27FC236}">
                <a16:creationId xmlns:a16="http://schemas.microsoft.com/office/drawing/2014/main" id="{1228D952-C68B-4475-BA8A-A0E34AEA7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07</a:t>
            </a:r>
          </a:p>
        </p:txBody>
      </p:sp>
      <p:sp>
        <p:nvSpPr>
          <p:cNvPr id="5" name="text-7-4">
            <a:extLst xmlns:a="http://schemas.openxmlformats.org/drawingml/2006/main">
              <a:ext uri="{FF2B5EF4-FFF2-40B4-BE49-F238E27FC236}">
                <a16:creationId xmlns:a16="http://schemas.microsoft.com/office/drawing/2014/main" id="{47BF3185-43E4-48A3-A997-D9EB4E25C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7-5">
            <a:extLst xmlns:a="http://schemas.openxmlformats.org/drawingml/2006/main">
              <a:ext uri="{FF2B5EF4-FFF2-40B4-BE49-F238E27FC236}">
                <a16:creationId xmlns:a16="http://schemas.microsoft.com/office/drawing/2014/main" id="{8A04FE97-9BD0-435C-9E4D-0D1F1D505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刺桐小铺的模型：填写增长率</a:t>
            </a:r>
          </a:p>
        </p:txBody>
      </p:sp>
      <p:sp>
        <p:nvSpPr>
          <p:cNvPr id="7" name="text-7-6">
            <a:extLst xmlns:a="http://schemas.openxmlformats.org/drawingml/2006/main">
              <a:ext uri="{FF2B5EF4-FFF2-40B4-BE49-F238E27FC236}">
                <a16:creationId xmlns:a16="http://schemas.microsoft.com/office/drawing/2014/main" id="{EA541A16-CC6D-474E-B1A5-E4628705C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7652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7-7">
            <a:extLst xmlns:a="http://schemas.openxmlformats.org/drawingml/2006/main">
              <a:ext uri="{FF2B5EF4-FFF2-40B4-BE49-F238E27FC236}">
                <a16:creationId xmlns:a16="http://schemas.microsoft.com/office/drawing/2014/main" id="{27E692D6-B389-4AB1-B87D-508C4C3D2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65747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第二年新增多少：分清新增与余额</a:t>
            </a:r>
          </a:p>
        </p:txBody>
      </p:sp>
      <p:sp>
        <p:nvSpPr>
          <p:cNvPr id="9" name="text-7-8">
            <a:extLst xmlns:a="http://schemas.openxmlformats.org/drawingml/2006/main">
              <a:ext uri="{FF2B5EF4-FFF2-40B4-BE49-F238E27FC236}">
                <a16:creationId xmlns:a16="http://schemas.microsoft.com/office/drawing/2014/main" id="{A417AFBB-9893-4E6B-A3ED-D4533E4FA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5280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7-9">
            <a:extLst xmlns:a="http://schemas.openxmlformats.org/drawingml/2006/main">
              <a:ext uri="{FF2B5EF4-FFF2-40B4-BE49-F238E27FC236}">
                <a16:creationId xmlns:a16="http://schemas.microsoft.com/office/drawing/2014/main" id="{00936850-509D-4118-886D-F04F16143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33375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结果依赖什么：识别模型假设</a:t>
            </a:r>
          </a:p>
        </p:txBody>
      </p:sp>
      <p:sp>
        <p:nvSpPr>
          <p:cNvPr id="11" name="text-7-10">
            <a:extLst xmlns:a="http://schemas.openxmlformats.org/drawingml/2006/main">
              <a:ext uri="{FF2B5EF4-FFF2-40B4-BE49-F238E27FC236}">
                <a16:creationId xmlns:a16="http://schemas.microsoft.com/office/drawing/2014/main" id="{B2817613-C48A-4D63-9DCC-A3F7A7A7A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2907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7-11">
            <a:extLst xmlns:a="http://schemas.openxmlformats.org/drawingml/2006/main">
              <a:ext uri="{FF2B5EF4-FFF2-40B4-BE49-F238E27FC236}">
                <a16:creationId xmlns:a16="http://schemas.microsoft.com/office/drawing/2014/main" id="{A2E25B3F-6B09-4E95-A04C-18AA1567A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01002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先只算一年：补全增长因子</a:t>
            </a:r>
          </a:p>
        </p:txBody>
      </p:sp>
      <p:sp>
        <p:nvSpPr>
          <p:cNvPr id="13" name="text-7-12">
            <a:extLst xmlns:a="http://schemas.openxmlformats.org/drawingml/2006/main">
              <a:ext uri="{FF2B5EF4-FFF2-40B4-BE49-F238E27FC236}">
                <a16:creationId xmlns:a16="http://schemas.microsoft.com/office/drawing/2014/main" id="{53F589E4-3960-42F0-BAC2-671DDC680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053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sp>
        <p:nvSpPr>
          <p:cNvPr id="14" name="text-7-13">
            <a:extLst xmlns:a="http://schemas.openxmlformats.org/drawingml/2006/main">
              <a:ext uri="{FF2B5EF4-FFF2-40B4-BE49-F238E27FC236}">
                <a16:creationId xmlns:a16="http://schemas.microsoft.com/office/drawing/2014/main" id="{97A2A71D-23D5-403A-B261-BCA174AB7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863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再试三年模型：修改循环次数</a:t>
            </a:r>
          </a:p>
        </p:txBody>
      </p:sp>
      <p:sp>
        <p:nvSpPr>
          <p:cNvPr id="15" name="text-7-14">
            <a:extLst xmlns:a="http://schemas.openxmlformats.org/drawingml/2006/main">
              <a:ext uri="{FF2B5EF4-FFF2-40B4-BE49-F238E27FC236}">
                <a16:creationId xmlns:a16="http://schemas.microsoft.com/office/drawing/2014/main" id="{663E81A4-9DF0-4F01-8826-8A79056BF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ee357633dcb24281"/>
              </a:rPr>
              <a:t>进入本课“学一学”</a:t>
            </a:r>
          </a:p>
        </p:txBody>
      </p:sp>
    </p:spTree>
    <p:extLst>
      <p:ext uri="{BB962C8B-B14F-4D97-AF65-F5344CB8AC3E}">
        <p14:creationId xmlns:p14="http://schemas.microsoft.com/office/powerpoint/2010/main" val="14088501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8-0">
            <a:extLst xmlns:a="http://schemas.openxmlformats.org/drawingml/2006/main">
              <a:ext uri="{FF2B5EF4-FFF2-40B4-BE49-F238E27FC236}">
                <a16:creationId xmlns:a16="http://schemas.microsoft.com/office/drawing/2014/main" id="{89D291D8-690D-4A7F-B80C-458AA87E0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20年的两种增长轨迹</a:t>
            </a:r>
          </a:p>
        </p:txBody>
      </p:sp>
      <p:sp>
        <p:nvSpPr>
          <p:cNvPr id="2" name="text-8-1">
            <a:extLst xmlns:a="http://schemas.openxmlformats.org/drawingml/2006/main">
              <a:ext uri="{FF2B5EF4-FFF2-40B4-BE49-F238E27FC236}">
                <a16:creationId xmlns:a16="http://schemas.microsoft.com/office/drawing/2014/main" id="{FDB4FFD2-F9C7-4ECA-8E12-30E7BF8AB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09 课</a:t>
            </a:r>
          </a:p>
        </p:txBody>
      </p:sp>
      <p:sp>
        <p:nvSpPr>
          <p:cNvPr id="3" name="text-8-2">
            <a:extLst xmlns:a="http://schemas.openxmlformats.org/drawingml/2006/main">
              <a:ext uri="{FF2B5EF4-FFF2-40B4-BE49-F238E27FC236}">
                <a16:creationId xmlns:a16="http://schemas.microsoft.com/office/drawing/2014/main" id="{AB5C71E2-783E-4A41-B2CA-6B71A2244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08</a:t>
            </a:r>
          </a:p>
        </p:txBody>
      </p:sp>
      <p:graphicFrame>
        <p:nvGraphicFramePr>
          <p:cNvPr id="4" name="Chart">
            <a:extLst xmlns:a="http://schemas.openxmlformats.org/drawingml/2006/main">
              <a:ext uri="{FF2B5EF4-FFF2-40B4-BE49-F238E27FC236}">
                <a16:creationId xmlns:a16="http://schemas.microsoft.com/office/drawing/2014/main" id="{53281B29-4885-41C2-9A23-8B1A7969D3BC}"/>
              </a:ext>
            </a:extLst>
          </p:cNvPr>
          <p:cNvGraphicFramePr/>
          <p:nvPr/>
        </p:nvGraphicFramePr>
        <p:xfrm>
          <a:off xmlns:a="http://schemas.openxmlformats.org/drawingml/2006/main" x="638175" y="1695450"/>
          <a:ext xmlns:a="http://schemas.openxmlformats.org/drawingml/2006/main" cx="10858500" cy="38862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fe4842d173984119"/>
          </a:graphicData>
        </a:graphic>
      </p:graphicFrame>
      <p:sp>
        <p:nvSpPr>
          <p:cNvPr id="5" name="text-8-3">
            <a:extLst xmlns:a="http://schemas.openxmlformats.org/drawingml/2006/main">
              <a:ext uri="{FF2B5EF4-FFF2-40B4-BE49-F238E27FC236}">
                <a16:creationId xmlns:a16="http://schemas.microsoft.com/office/drawing/2014/main" id="{C1AD3332-A7C2-44BA-8B0B-1CCD0E4E4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67400"/>
            <a:ext cx="10668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固定增量每年加200元；固定比例每年乘1.20，基数不断增加。</a:t>
            </a:r>
          </a:p>
        </p:txBody>
      </p:sp>
    </p:spTree>
    <p:extLst>
      <p:ext uri="{BB962C8B-B14F-4D97-AF65-F5344CB8AC3E}">
        <p14:creationId xmlns:p14="http://schemas.microsoft.com/office/powerpoint/2010/main" val="121770919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9-0">
            <a:extLst xmlns:a="http://schemas.openxmlformats.org/drawingml/2006/main">
              <a:ext uri="{FF2B5EF4-FFF2-40B4-BE49-F238E27FC236}">
                <a16:creationId xmlns:a16="http://schemas.microsoft.com/office/drawing/2014/main" id="{4BCBDB26-D9D1-449E-802B-BB08CAD6B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9-1">
            <a:extLst xmlns:a="http://schemas.openxmlformats.org/drawingml/2006/main">
              <a:ext uri="{FF2B5EF4-FFF2-40B4-BE49-F238E27FC236}">
                <a16:creationId xmlns:a16="http://schemas.microsoft.com/office/drawing/2014/main" id="{269AF461-71BC-4CC6-926E-4ECCCE3A3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20年、40年、60年的运行证据</a:t>
            </a:r>
          </a:p>
        </p:txBody>
      </p:sp>
      <p:sp>
        <p:nvSpPr>
          <p:cNvPr id="3" name="text-9-2">
            <a:extLst xmlns:a="http://schemas.openxmlformats.org/drawingml/2006/main">
              <a:ext uri="{FF2B5EF4-FFF2-40B4-BE49-F238E27FC236}">
                <a16:creationId xmlns:a16="http://schemas.microsoft.com/office/drawing/2014/main" id="{8D29417E-EABA-4736-8812-8F29AA207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09 课</a:t>
            </a:r>
          </a:p>
        </p:txBody>
      </p:sp>
      <p:sp>
        <p:nvSpPr>
          <p:cNvPr id="4" name="text-9-3">
            <a:extLst xmlns:a="http://schemas.openxmlformats.org/drawingml/2006/main">
              <a:ext uri="{FF2B5EF4-FFF2-40B4-BE49-F238E27FC236}">
                <a16:creationId xmlns:a16="http://schemas.microsoft.com/office/drawing/2014/main" id="{41BFDB49-44E4-4594-8C54-B81D01ED7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09</a:t>
            </a:r>
          </a:p>
        </p:txBody>
      </p:sp>
      <p:sp>
        <p:nvSpPr>
          <p:cNvPr id="5" name="text-9-4">
            <a:extLst xmlns:a="http://schemas.openxmlformats.org/drawingml/2006/main">
              <a:ext uri="{FF2B5EF4-FFF2-40B4-BE49-F238E27FC236}">
                <a16:creationId xmlns:a16="http://schemas.microsoft.com/office/drawing/2014/main" id="{7844DDBC-633F-4EED-8A58-C5F4623AA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9-5">
            <a:extLst xmlns:a="http://schemas.openxmlformats.org/drawingml/2006/main">
              <a:ext uri="{FF2B5EF4-FFF2-40B4-BE49-F238E27FC236}">
                <a16:creationId xmlns:a16="http://schemas.microsoft.com/office/drawing/2014/main" id="{B29FCABD-AB17-4DB1-A585-12FD4B48F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在“改一改”依次运行20、40、60年。</a:t>
            </a:r>
          </a:p>
        </p:txBody>
      </p:sp>
      <p:sp>
        <p:nvSpPr>
          <p:cNvPr id="7" name="text-9-6">
            <a:extLst xmlns:a="http://schemas.openxmlformats.org/drawingml/2006/main">
              <a:ext uri="{FF2B5EF4-FFF2-40B4-BE49-F238E27FC236}">
                <a16:creationId xmlns:a16="http://schemas.microsoft.com/office/drawing/2014/main" id="{A385B710-794A-4E7D-B392-31FC67438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9-7">
            <a:extLst xmlns:a="http://schemas.openxmlformats.org/drawingml/2006/main">
              <a:ext uri="{FF2B5EF4-FFF2-40B4-BE49-F238E27FC236}">
                <a16:creationId xmlns:a16="http://schemas.microsoft.com/office/drawing/2014/main" id="{5E2B514F-2B94-4D23-A2A4-F1502AE1C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记录两种模型的余额，并标注“元”。</a:t>
            </a:r>
          </a:p>
        </p:txBody>
      </p:sp>
      <p:sp>
        <p:nvSpPr>
          <p:cNvPr id="9" name="text-9-8">
            <a:extLst xmlns:a="http://schemas.openxmlformats.org/drawingml/2006/main">
              <a:ext uri="{FF2B5EF4-FFF2-40B4-BE49-F238E27FC236}">
                <a16:creationId xmlns:a16="http://schemas.microsoft.com/office/drawing/2014/main" id="{3FF15C42-7D86-4ED1-8ACF-419B128ED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9-9">
            <a:extLst xmlns:a="http://schemas.openxmlformats.org/drawingml/2006/main">
              <a:ext uri="{FF2B5EF4-FFF2-40B4-BE49-F238E27FC236}">
                <a16:creationId xmlns:a16="http://schemas.microsoft.com/office/drawing/2014/main" id="{ABA8754F-4687-4524-9FA3-4D025FDCC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再改一项数据，先预测后运行。</a:t>
            </a:r>
          </a:p>
        </p:txBody>
      </p:sp>
      <p:sp>
        <p:nvSpPr>
          <p:cNvPr id="11" name="text-9-10">
            <a:extLst xmlns:a="http://schemas.openxmlformats.org/drawingml/2006/main">
              <a:ext uri="{FF2B5EF4-FFF2-40B4-BE49-F238E27FC236}">
                <a16:creationId xmlns:a16="http://schemas.microsoft.com/office/drawing/2014/main" id="{C1E806A1-BF52-4E65-9C4F-90278BA5E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291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9-11">
            <a:extLst xmlns:a="http://schemas.openxmlformats.org/drawingml/2006/main">
              <a:ext uri="{FF2B5EF4-FFF2-40B4-BE49-F238E27FC236}">
                <a16:creationId xmlns:a16="http://schemas.microsoft.com/office/drawing/2014/main" id="{113802C4-8E65-42BD-B0FD-30F95997E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点击程序检测，检查变量和计算规则。</a:t>
            </a:r>
          </a:p>
        </p:txBody>
      </p:sp>
      <p:sp>
        <p:nvSpPr>
          <p:cNvPr id="13" name="text-9-12">
            <a:extLst xmlns:a="http://schemas.openxmlformats.org/drawingml/2006/main">
              <a:ext uri="{FF2B5EF4-FFF2-40B4-BE49-F238E27FC236}">
                <a16:creationId xmlns:a16="http://schemas.microsoft.com/office/drawing/2014/main" id="{21425CE5-8391-4314-9D4D-B733516CF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58e5ea3174ae4988"/>
              </a:rPr>
              <a:t>进入本课“改一改 · 运行”</a:t>
            </a:r>
          </a:p>
        </p:txBody>
      </p:sp>
    </p:spTree>
    <p:extLst>
      <p:ext uri="{BB962C8B-B14F-4D97-AF65-F5344CB8AC3E}">
        <p14:creationId xmlns:p14="http://schemas.microsoft.com/office/powerpoint/2010/main" val="62595604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10-0">
            <a:extLst xmlns:a="http://schemas.openxmlformats.org/drawingml/2006/main">
              <a:ext uri="{FF2B5EF4-FFF2-40B4-BE49-F238E27FC236}">
                <a16:creationId xmlns:a16="http://schemas.microsoft.com/office/drawing/2014/main" id="{036CC1BF-BEAE-4A55-89D8-79B44058F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零增长率与零年数</a:t>
            </a:r>
          </a:p>
        </p:txBody>
      </p:sp>
      <p:sp>
        <p:nvSpPr>
          <p:cNvPr id="2" name="text-10-1">
            <a:extLst xmlns:a="http://schemas.openxmlformats.org/drawingml/2006/main">
              <a:ext uri="{FF2B5EF4-FFF2-40B4-BE49-F238E27FC236}">
                <a16:creationId xmlns:a16="http://schemas.microsoft.com/office/drawing/2014/main" id="{F964AACF-031D-4392-AE20-9920A7C54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09 课</a:t>
            </a:r>
          </a:p>
        </p:txBody>
      </p:sp>
      <p:sp>
        <p:nvSpPr>
          <p:cNvPr id="3" name="text-10-2">
            <a:extLst xmlns:a="http://schemas.openxmlformats.org/drawingml/2006/main">
              <a:ext uri="{FF2B5EF4-FFF2-40B4-BE49-F238E27FC236}">
                <a16:creationId xmlns:a16="http://schemas.microsoft.com/office/drawing/2014/main" id="{868CA747-F8D0-4008-899A-08BC898C8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10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5742D0-80A7-4EAF-8EF4-DBABE4BAFA8F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24384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3333750"/>
                <a:gridCol w="3714750"/>
                <a:gridCol w="371475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输入变化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比例模型余额 / 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固定增量余额 / 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years = 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1,000.00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1,000.00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rate = 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1,000.00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1,000.00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years = 1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1,200.00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1,200.00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-10-3">
            <a:extLst xmlns:a="http://schemas.openxmlformats.org/drawingml/2006/main">
              <a:ext uri="{FF2B5EF4-FFF2-40B4-BE49-F238E27FC236}">
                <a16:creationId xmlns:a16="http://schemas.microsoft.com/office/drawing/2014/main" id="{339E82F3-117F-4B63-9C45-7D9FE6C4E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各行独立测试；未列出的参数恢复为1000元、20%、60年。</a:t>
            </a:r>
          </a:p>
        </p:txBody>
      </p:sp>
    </p:spTree>
    <p:extLst>
      <p:ext uri="{BB962C8B-B14F-4D97-AF65-F5344CB8AC3E}">
        <p14:creationId xmlns:p14="http://schemas.microsoft.com/office/powerpoint/2010/main" val="102511580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1-0">
            <a:extLst xmlns:a="http://schemas.openxmlformats.org/drawingml/2006/main">
              <a:ext uri="{FF2B5EF4-FFF2-40B4-BE49-F238E27FC236}">
                <a16:creationId xmlns:a16="http://schemas.microsoft.com/office/drawing/2014/main" id="{15F63F8F-7B35-41E7-AD54-4383D43B0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迁移：改变一个条件</a:t>
            </a:r>
          </a:p>
        </p:txBody>
      </p:sp>
      <p:sp>
        <p:nvSpPr>
          <p:cNvPr id="2" name="text-11-1">
            <a:extLst xmlns:a="http://schemas.openxmlformats.org/drawingml/2006/main">
              <a:ext uri="{FF2B5EF4-FFF2-40B4-BE49-F238E27FC236}">
                <a16:creationId xmlns:a16="http://schemas.microsoft.com/office/drawing/2014/main" id="{A742DDCD-8725-4D73-94D2-25E4B54B0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09 课</a:t>
            </a:r>
          </a:p>
        </p:txBody>
      </p:sp>
      <p:sp>
        <p:nvSpPr>
          <p:cNvPr id="3" name="text-11-2">
            <a:extLst xmlns:a="http://schemas.openxmlformats.org/drawingml/2006/main">
              <a:ext uri="{FF2B5EF4-FFF2-40B4-BE49-F238E27FC236}">
                <a16:creationId xmlns:a16="http://schemas.microsoft.com/office/drawing/2014/main" id="{05DD71BC-2D0F-42BC-BCFD-5BB92D5C0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11</a:t>
            </a:r>
          </a:p>
        </p:txBody>
      </p:sp>
      <p:sp>
        <p:nvSpPr>
          <p:cNvPr id="4" name="text-11-3">
            <a:extLst xmlns:a="http://schemas.openxmlformats.org/drawingml/2006/main">
              <a:ext uri="{FF2B5EF4-FFF2-40B4-BE49-F238E27FC236}">
                <a16:creationId xmlns:a16="http://schemas.microsoft.com/office/drawing/2014/main" id="{91171C8C-0E2A-4836-A31D-88FB1D64A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47875"/>
            <a:ext cx="107156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先预测，再改数，再解释</a:t>
            </a:r>
          </a:p>
        </p:txBody>
      </p:sp>
      <p:sp>
        <p:nvSpPr>
          <p:cNvPr id="5" name="text-11-4">
            <a:extLst xmlns:a="http://schemas.openxmlformats.org/drawingml/2006/main">
              <a:ext uri="{FF2B5EF4-FFF2-40B4-BE49-F238E27FC236}">
                <a16:creationId xmlns:a16="http://schemas.microsoft.com/office/drawing/2014/main" id="{1E022033-4B93-44C9-8C93-8DEE53F40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3377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把增长率改为10%，保留其余条件。</a:t>
            </a:r>
          </a:p>
        </p:txBody>
      </p:sp>
      <p:sp>
        <p:nvSpPr>
          <p:cNvPr id="6" name="text-11-5">
            <a:extLst xmlns:a="http://schemas.openxmlformats.org/drawingml/2006/main">
              <a:ext uri="{FF2B5EF4-FFF2-40B4-BE49-F238E27FC236}">
                <a16:creationId xmlns:a16="http://schemas.microsoft.com/office/drawing/2014/main" id="{CB8EC37D-5BB4-462B-BC9B-DF4C1599A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624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比较20年与60年的结果和增长倍数。</a:t>
            </a:r>
          </a:p>
        </p:txBody>
      </p:sp>
      <p:sp>
        <p:nvSpPr>
          <p:cNvPr id="7" name="text-11-6">
            <a:extLst xmlns:a="http://schemas.openxmlformats.org/drawingml/2006/main">
              <a:ext uri="{FF2B5EF4-FFF2-40B4-BE49-F238E27FC236}">
                <a16:creationId xmlns:a16="http://schemas.microsoft.com/office/drawing/2014/main" id="{7E0E789E-7BB3-4185-AE70-2A3E3F7F2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9112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写出至少两条假设及一项不适用情形。</a:t>
            </a:r>
          </a:p>
        </p:txBody>
      </p:sp>
    </p:spTree>
    <p:extLst>
      <p:ext uri="{BB962C8B-B14F-4D97-AF65-F5344CB8AC3E}">
        <p14:creationId xmlns:p14="http://schemas.microsoft.com/office/powerpoint/2010/main" val="75480304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2-0">
            <a:extLst xmlns:a="http://schemas.openxmlformats.org/drawingml/2006/main">
              <a:ext uri="{FF2B5EF4-FFF2-40B4-BE49-F238E27FC236}">
                <a16:creationId xmlns:a16="http://schemas.microsoft.com/office/drawing/2014/main" id="{D7108D0A-D63C-4F05-8BF2-9FE6C741C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数据与模型假设</a:t>
            </a:r>
          </a:p>
        </p:txBody>
      </p:sp>
      <p:sp>
        <p:nvSpPr>
          <p:cNvPr id="2" name="text-12-1">
            <a:extLst xmlns:a="http://schemas.openxmlformats.org/drawingml/2006/main">
              <a:ext uri="{FF2B5EF4-FFF2-40B4-BE49-F238E27FC236}">
                <a16:creationId xmlns:a16="http://schemas.microsoft.com/office/drawing/2014/main" id="{8449AC8A-B61F-42DC-B13F-F48F19FA1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09 课</a:t>
            </a:r>
          </a:p>
        </p:txBody>
      </p:sp>
      <p:sp>
        <p:nvSpPr>
          <p:cNvPr id="3" name="text-12-2">
            <a:extLst xmlns:a="http://schemas.openxmlformats.org/drawingml/2006/main">
              <a:ext uri="{FF2B5EF4-FFF2-40B4-BE49-F238E27FC236}">
                <a16:creationId xmlns:a16="http://schemas.microsoft.com/office/drawing/2014/main" id="{A4B9A0B8-33C7-4AA7-87EB-A960974BC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12</a:t>
            </a:r>
          </a:p>
        </p:txBody>
      </p:sp>
      <p:sp>
        <p:nvSpPr>
          <p:cNvPr id="4" name="text-12-3">
            <a:extLst xmlns:a="http://schemas.openxmlformats.org/drawingml/2006/main">
              <a:ext uri="{FF2B5EF4-FFF2-40B4-BE49-F238E27FC236}">
                <a16:creationId xmlns:a16="http://schemas.microsoft.com/office/drawing/2014/main" id="{AB4193E8-5BEB-49F0-B694-9D5BE87C3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00250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后来增加得更多，证据在哪里？</a:t>
            </a:r>
          </a:p>
        </p:txBody>
      </p:sp>
      <p:sp>
        <p:nvSpPr>
          <p:cNvPr id="5" name="text-12-4">
            <a:extLst xmlns:a="http://schemas.openxmlformats.org/drawingml/2006/main">
              <a:ext uri="{FF2B5EF4-FFF2-40B4-BE49-F238E27FC236}">
                <a16:creationId xmlns:a16="http://schemas.microsoft.com/office/drawing/2014/main" id="{1EB2DF37-1D44-42B2-B77E-A0722A469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任选两个相邻20年区间，比较余额变化。</a:t>
            </a:r>
          </a:p>
        </p:txBody>
      </p:sp>
      <p:sp>
        <p:nvSpPr>
          <p:cNvPr id="6" name="text-12-5">
            <a:extLst xmlns:a="http://schemas.openxmlformats.org/drawingml/2006/main">
              <a:ext uri="{FF2B5EF4-FFF2-40B4-BE49-F238E27FC236}">
                <a16:creationId xmlns:a16="http://schemas.microsoft.com/office/drawing/2014/main" id="{EBF26D91-01F9-40DB-8165-BD84103C1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指出每年的哪个量固定，哪个量改变。</a:t>
            </a:r>
          </a:p>
        </p:txBody>
      </p:sp>
      <p:sp>
        <p:nvSpPr>
          <p:cNvPr id="7" name="text-12-6">
            <a:extLst xmlns:a="http://schemas.openxmlformats.org/drawingml/2006/main">
              <a:ext uri="{FF2B5EF4-FFF2-40B4-BE49-F238E27FC236}">
                <a16:creationId xmlns:a16="http://schemas.microsoft.com/office/drawing/2014/main" id="{C102647C-BDE8-4179-B4F1-CF6E6A3C9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339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给结论补上“在……假设下”。</a:t>
            </a:r>
          </a:p>
        </p:txBody>
      </p:sp>
    </p:spTree>
    <p:extLst>
      <p:ext uri="{BB962C8B-B14F-4D97-AF65-F5344CB8AC3E}">
        <p14:creationId xmlns:p14="http://schemas.microsoft.com/office/powerpoint/2010/main" val="9688272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13-0">
            <a:extLst xmlns:a="http://schemas.openxmlformats.org/drawingml/2006/main">
              <a:ext uri="{FF2B5EF4-FFF2-40B4-BE49-F238E27FC236}">
                <a16:creationId xmlns:a16="http://schemas.microsoft.com/office/drawing/2014/main" id="{F0CFE19D-82D8-4695-9EF5-B32EDA546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4 分钟</a:t>
            </a:r>
          </a:p>
        </p:txBody>
      </p:sp>
      <p:sp>
        <p:nvSpPr>
          <p:cNvPr id="2" name="text-13-1">
            <a:extLst xmlns:a="http://schemas.openxmlformats.org/drawingml/2006/main">
              <a:ext uri="{FF2B5EF4-FFF2-40B4-BE49-F238E27FC236}">
                <a16:creationId xmlns:a16="http://schemas.microsoft.com/office/drawing/2014/main" id="{804503F5-E875-4608-BAFD-440FF11C9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知识检测与自评</a:t>
            </a:r>
          </a:p>
        </p:txBody>
      </p:sp>
      <p:sp>
        <p:nvSpPr>
          <p:cNvPr id="3" name="text-13-2">
            <a:extLst xmlns:a="http://schemas.openxmlformats.org/drawingml/2006/main">
              <a:ext uri="{FF2B5EF4-FFF2-40B4-BE49-F238E27FC236}">
                <a16:creationId xmlns:a16="http://schemas.microsoft.com/office/drawing/2014/main" id="{E7F959BB-0F36-489E-B731-BE6ADBF07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09 课</a:t>
            </a:r>
          </a:p>
        </p:txBody>
      </p:sp>
      <p:sp>
        <p:nvSpPr>
          <p:cNvPr id="4" name="text-13-3">
            <a:extLst xmlns:a="http://schemas.openxmlformats.org/drawingml/2006/main">
              <a:ext uri="{FF2B5EF4-FFF2-40B4-BE49-F238E27FC236}">
                <a16:creationId xmlns:a16="http://schemas.microsoft.com/office/drawing/2014/main" id="{0EB94CAC-502F-4B55-A820-FD34692E5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13</a:t>
            </a:r>
          </a:p>
        </p:txBody>
      </p:sp>
      <p:sp>
        <p:nvSpPr>
          <p:cNvPr id="5" name="text-13-4">
            <a:extLst xmlns:a="http://schemas.openxmlformats.org/drawingml/2006/main">
              <a:ext uri="{FF2B5EF4-FFF2-40B4-BE49-F238E27FC236}">
                <a16:creationId xmlns:a16="http://schemas.microsoft.com/office/drawing/2014/main" id="{1E7BF3AC-EE5F-41BD-A4E5-B0260E685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13-5">
            <a:extLst xmlns:a="http://schemas.openxmlformats.org/drawingml/2006/main">
              <a:ext uri="{FF2B5EF4-FFF2-40B4-BE49-F238E27FC236}">
                <a16:creationId xmlns:a16="http://schemas.microsoft.com/office/drawing/2014/main" id="{D2332BAC-63DF-41FA-80D3-E3F34A4C0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独立完成第9课三道知识题。</a:t>
            </a:r>
          </a:p>
        </p:txBody>
      </p:sp>
      <p:sp>
        <p:nvSpPr>
          <p:cNvPr id="7" name="text-13-6">
            <a:extLst xmlns:a="http://schemas.openxmlformats.org/drawingml/2006/main">
              <a:ext uri="{FF2B5EF4-FFF2-40B4-BE49-F238E27FC236}">
                <a16:creationId xmlns:a16="http://schemas.microsoft.com/office/drawing/2014/main" id="{2E5DFE51-600C-49FB-A98E-B1AD4512C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13-7">
            <a:extLst xmlns:a="http://schemas.openxmlformats.org/drawingml/2006/main">
              <a:ext uri="{FF2B5EF4-FFF2-40B4-BE49-F238E27FC236}">
                <a16:creationId xmlns:a16="http://schemas.microsoft.com/office/drawing/2014/main" id="{BD495051-FAAE-4379-91DE-52DAE5FE2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提交后根据反馈修改，并解释理由。</a:t>
            </a:r>
          </a:p>
        </p:txBody>
      </p:sp>
      <p:sp>
        <p:nvSpPr>
          <p:cNvPr id="9" name="text-13-8">
            <a:extLst xmlns:a="http://schemas.openxmlformats.org/drawingml/2006/main">
              <a:ext uri="{FF2B5EF4-FFF2-40B4-BE49-F238E27FC236}">
                <a16:creationId xmlns:a16="http://schemas.microsoft.com/office/drawing/2014/main" id="{C4D2A32C-A8C1-4547-A4C2-D61938FAE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13-9">
            <a:extLst xmlns:a="http://schemas.openxmlformats.org/drawingml/2006/main">
              <a:ext uri="{FF2B5EF4-FFF2-40B4-BE49-F238E27FC236}">
                <a16:creationId xmlns:a16="http://schemas.microsoft.com/office/drawing/2014/main" id="{0F52F27E-19FE-4765-B8C3-7F6C303D7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按真实完成情况勾选迁移自评。</a:t>
            </a:r>
          </a:p>
        </p:txBody>
      </p:sp>
      <p:sp>
        <p:nvSpPr>
          <p:cNvPr id="11" name="text-13-10">
            <a:extLst xmlns:a="http://schemas.openxmlformats.org/drawingml/2006/main">
              <a:ext uri="{FF2B5EF4-FFF2-40B4-BE49-F238E27FC236}">
                <a16:creationId xmlns:a16="http://schemas.microsoft.com/office/drawing/2014/main" id="{E6845422-CC72-4252-AF47-F29D3CAE6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291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13-11">
            <a:extLst xmlns:a="http://schemas.openxmlformats.org/drawingml/2006/main">
              <a:ext uri="{FF2B5EF4-FFF2-40B4-BE49-F238E27FC236}">
                <a16:creationId xmlns:a16="http://schemas.microsoft.com/office/drawing/2014/main" id="{84BBA873-F076-48FA-81BB-D14768DAD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核对五小步、程序检测和知识题进度。</a:t>
            </a:r>
          </a:p>
        </p:txBody>
      </p:sp>
      <p:sp>
        <p:nvSpPr>
          <p:cNvPr id="13" name="text-13-12">
            <a:extLst xmlns:a="http://schemas.openxmlformats.org/drawingml/2006/main">
              <a:ext uri="{FF2B5EF4-FFF2-40B4-BE49-F238E27FC236}">
                <a16:creationId xmlns:a16="http://schemas.microsoft.com/office/drawing/2014/main" id="{463A9857-2A3A-4C46-9695-A7645E6E5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5f13eac8d8cc46ed"/>
              </a:rPr>
              <a:t>进入本课“测一测”</a:t>
            </a:r>
          </a:p>
        </p:txBody>
      </p:sp>
    </p:spTree>
    <p:extLst>
      <p:ext uri="{BB962C8B-B14F-4D97-AF65-F5344CB8AC3E}">
        <p14:creationId xmlns:p14="http://schemas.microsoft.com/office/powerpoint/2010/main" val="168240553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4-0">
            <a:extLst xmlns:a="http://schemas.openxmlformats.org/drawingml/2006/main">
              <a:ext uri="{FF2B5EF4-FFF2-40B4-BE49-F238E27FC236}">
                <a16:creationId xmlns:a16="http://schemas.microsoft.com/office/drawing/2014/main" id="{E25AB690-3821-48CC-A2C7-335685505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增长规则与适用条件</a:t>
            </a:r>
          </a:p>
        </p:txBody>
      </p:sp>
      <p:sp>
        <p:nvSpPr>
          <p:cNvPr id="2" name="text-14-1">
            <a:extLst xmlns:a="http://schemas.openxmlformats.org/drawingml/2006/main">
              <a:ext uri="{FF2B5EF4-FFF2-40B4-BE49-F238E27FC236}">
                <a16:creationId xmlns:a16="http://schemas.microsoft.com/office/drawing/2014/main" id="{7BF228EC-EEBA-4BC7-95E3-AE6255CF0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09 课</a:t>
            </a:r>
          </a:p>
        </p:txBody>
      </p:sp>
      <p:sp>
        <p:nvSpPr>
          <p:cNvPr id="3" name="text-14-2">
            <a:extLst xmlns:a="http://schemas.openxmlformats.org/drawingml/2006/main">
              <a:ext uri="{FF2B5EF4-FFF2-40B4-BE49-F238E27FC236}">
                <a16:creationId xmlns:a16="http://schemas.microsoft.com/office/drawing/2014/main" id="{B265D47F-0CF4-4D23-ACC3-CF769D3B0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14</a:t>
            </a:r>
          </a:p>
        </p:txBody>
      </p:sp>
      <p:sp>
        <p:nvSpPr>
          <p:cNvPr id="4" name="text-14-3">
            <a:extLst xmlns:a="http://schemas.openxmlformats.org/drawingml/2006/main">
              <a:ext uri="{FF2B5EF4-FFF2-40B4-BE49-F238E27FC236}">
                <a16:creationId xmlns:a16="http://schemas.microsoft.com/office/drawing/2014/main" id="{C3BB9BC9-CECB-4C62-8F0E-18E05DC63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2882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固定比例作用于当前余额，新增金额会变化。</a:t>
            </a:r>
          </a:p>
        </p:txBody>
      </p:sp>
      <p:sp>
        <p:nvSpPr>
          <p:cNvPr id="5" name="text-14-4">
            <a:extLst xmlns:a="http://schemas.openxmlformats.org/drawingml/2006/main">
              <a:ext uri="{FF2B5EF4-FFF2-40B4-BE49-F238E27FC236}">
                <a16:creationId xmlns:a16="http://schemas.microsoft.com/office/drawing/2014/main" id="{474252B6-3B1B-4B3E-AD64-B8A1DAA72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19450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金额用“元”，相对本金的大小用“倍”。</a:t>
            </a:r>
          </a:p>
        </p:txBody>
      </p:sp>
      <p:sp>
        <p:nvSpPr>
          <p:cNvPr id="6" name="text-14-5">
            <a:extLst xmlns:a="http://schemas.openxmlformats.org/drawingml/2006/main">
              <a:ext uri="{FF2B5EF4-FFF2-40B4-BE49-F238E27FC236}">
                <a16:creationId xmlns:a16="http://schemas.microsoft.com/office/drawing/2014/main" id="{0292F378-D92A-42F3-AC48-ABD0FD4E3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1007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三组结果、一次变式、至少两条假设。</a:t>
            </a:r>
          </a:p>
        </p:txBody>
      </p:sp>
      <p:sp>
        <p:nvSpPr>
          <p:cNvPr id="7" name="text-14-6">
            <a:extLst xmlns:a="http://schemas.openxmlformats.org/drawingml/2006/main">
              <a:ext uri="{FF2B5EF4-FFF2-40B4-BE49-F238E27FC236}">
                <a16:creationId xmlns:a16="http://schemas.microsoft.com/office/drawing/2014/main" id="{C767172D-15A6-40E7-865C-DD7DC977D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6740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9f5fef396edd4f6a"/>
              </a:rPr>
              <a:t>回到本课学习记录</a:t>
            </a:r>
          </a:p>
        </p:txBody>
      </p:sp>
    </p:spTree>
    <p:extLst>
      <p:ext uri="{BB962C8B-B14F-4D97-AF65-F5344CB8AC3E}">
        <p14:creationId xmlns:p14="http://schemas.microsoft.com/office/powerpoint/2010/main" val="38278347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2026-10-13T08:42:14.6720000Z</dcterms:created>
  <dcterms:modified xsi:type="dcterms:W3CDTF">2026-10-13T08:42:14.6720000Z</dcterms:modified>
</coreProperties>
</file>