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68d8a816b1e4987" /><Relationship Type="http://schemas.openxmlformats.org/officeDocument/2006/relationships/extended-properties" Target="/docProps/app.xml" Id="R6a23cbaea5454ce6" /><Relationship Type="http://schemas.openxmlformats.org/officeDocument/2006/relationships/officeDocument" Target="/ppt/presentation.xml" Id="R9ad9cb9d1a1e4f5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8720da032bc45f4"/>
  </p:sldMasterIdLst>
  <p:notesMasterIdLst>
    <p:notesMasterId xmlns:r="http://schemas.openxmlformats.org/officeDocument/2006/relationships" r:id="Ra30d8298b91549c3"/>
  </p:notesMasterIdLst>
  <p:sldIdLst>
    <p:sldId xmlns:r="http://schemas.openxmlformats.org/officeDocument/2006/relationships" id="256" r:id="Rb8f41d6393504c7d"/>
    <p:sldId xmlns:r="http://schemas.openxmlformats.org/officeDocument/2006/relationships" id="257" r:id="Reb5c3c0e0ae840fc"/>
    <p:sldId xmlns:r="http://schemas.openxmlformats.org/officeDocument/2006/relationships" id="258" r:id="R49be5bce8a6e4533"/>
    <p:sldId xmlns:r="http://schemas.openxmlformats.org/officeDocument/2006/relationships" id="259" r:id="Rd736c0f23e074f20"/>
    <p:sldId xmlns:r="http://schemas.openxmlformats.org/officeDocument/2006/relationships" id="260" r:id="R09841449e0a14968"/>
    <p:sldId xmlns:r="http://schemas.openxmlformats.org/officeDocument/2006/relationships" id="261" r:id="Rcc4cac1f6ce94533"/>
    <p:sldId xmlns:r="http://schemas.openxmlformats.org/officeDocument/2006/relationships" id="262" r:id="R33ad589406c741c5"/>
    <p:sldId xmlns:r="http://schemas.openxmlformats.org/officeDocument/2006/relationships" id="263" r:id="R4fafc739f0e54134"/>
    <p:sldId xmlns:r="http://schemas.openxmlformats.org/officeDocument/2006/relationships" id="264" r:id="R9a4089db354949f2"/>
    <p:sldId xmlns:r="http://schemas.openxmlformats.org/officeDocument/2006/relationships" id="265" r:id="Rafb717acf1e3484b"/>
    <p:sldId xmlns:r="http://schemas.openxmlformats.org/officeDocument/2006/relationships" id="266" r:id="R9ebaba0f15d54f1a"/>
    <p:sldId xmlns:r="http://schemas.openxmlformats.org/officeDocument/2006/relationships" id="267" r:id="Ra1aaf760ded241fb"/>
    <p:sldId xmlns:r="http://schemas.openxmlformats.org/officeDocument/2006/relationships" id="268" r:id="R68d3f6af3d1b495b"/>
    <p:sldId xmlns:r="http://schemas.openxmlformats.org/officeDocument/2006/relationships" id="269" r:id="Rb6d3c698247b460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2fa3cb3c6ee449a" /><Relationship Type="http://schemas.openxmlformats.org/officeDocument/2006/relationships/slideMaster" Target="/ppt/slideMasters/slideMaster1.xml" Id="R38720da032bc45f4" /><Relationship Type="http://schemas.openxmlformats.org/officeDocument/2006/relationships/notesMaster" Target="/ppt/notesMasters/notesMaster1.xml" Id="Ra30d8298b91549c3" /><Relationship Type="http://schemas.openxmlformats.org/officeDocument/2006/relationships/presProps" Target="/ppt/presProps.xml" Id="R33e20d28c7a84150" /><Relationship Type="http://schemas.openxmlformats.org/officeDocument/2006/relationships/tableStyles" Target="/ppt/tableStyles.xml" Id="R62e1a8f1b6cf4e05" /><Relationship Type="http://schemas.openxmlformats.org/officeDocument/2006/relationships/slide" Target="/ppt/slides/slide1.xml" Id="Rb8f41d6393504c7d" /><Relationship Type="http://schemas.openxmlformats.org/officeDocument/2006/relationships/slide" Target="/ppt/slides/slide2.xml" Id="Reb5c3c0e0ae840fc" /><Relationship Type="http://schemas.openxmlformats.org/officeDocument/2006/relationships/slide" Target="/ppt/slides/slide3.xml" Id="R49be5bce8a6e4533" /><Relationship Type="http://schemas.openxmlformats.org/officeDocument/2006/relationships/slide" Target="/ppt/slides/slide4.xml" Id="Rd736c0f23e074f20" /><Relationship Type="http://schemas.openxmlformats.org/officeDocument/2006/relationships/slide" Target="/ppt/slides/slide5.xml" Id="R09841449e0a14968" /><Relationship Type="http://schemas.openxmlformats.org/officeDocument/2006/relationships/slide" Target="/ppt/slides/slide6.xml" Id="Rcc4cac1f6ce94533" /><Relationship Type="http://schemas.openxmlformats.org/officeDocument/2006/relationships/slide" Target="/ppt/slides/slide7.xml" Id="R33ad589406c741c5" /><Relationship Type="http://schemas.openxmlformats.org/officeDocument/2006/relationships/slide" Target="/ppt/slides/slide8.xml" Id="R4fafc739f0e54134" /><Relationship Type="http://schemas.openxmlformats.org/officeDocument/2006/relationships/slide" Target="/ppt/slides/slide9.xml" Id="R9a4089db354949f2" /><Relationship Type="http://schemas.openxmlformats.org/officeDocument/2006/relationships/slide" Target="/ppt/slides/slide10.xml" Id="Rafb717acf1e3484b" /><Relationship Type="http://schemas.openxmlformats.org/officeDocument/2006/relationships/slide" Target="/ppt/slides/slide11.xml" Id="R9ebaba0f15d54f1a" /><Relationship Type="http://schemas.openxmlformats.org/officeDocument/2006/relationships/slide" Target="/ppt/slides/slide12.xml" Id="Ra1aaf760ded241fb" /><Relationship Type="http://schemas.openxmlformats.org/officeDocument/2006/relationships/slide" Target="/ppt/slides/slide13.xml" Id="R68d3f6af3d1b495b" /><Relationship Type="http://schemas.openxmlformats.org/officeDocument/2006/relationships/slide" Target="/ppt/slides/slide14.xml" Id="Rb6d3c698247b460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89e14198bd7466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abeea70b1a5416b" /><Relationship Type="http://schemas.openxmlformats.org/officeDocument/2006/relationships/notesMaster" Target="/ppt/notesMasters/notesMaster1.xml" Id="Rba010f16566b41d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df8307625474593" /><Relationship Type="http://schemas.openxmlformats.org/officeDocument/2006/relationships/notesMaster" Target="/ppt/notesMasters/notesMaster1.xml" Id="Rdb70d143bcf54f1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328530e39284840" /><Relationship Type="http://schemas.openxmlformats.org/officeDocument/2006/relationships/notesMaster" Target="/ppt/notesMasters/notesMaster1.xml" Id="Raf045a9d043f458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77bb111e76c4898" /><Relationship Type="http://schemas.openxmlformats.org/officeDocument/2006/relationships/notesMaster" Target="/ppt/notesMasters/notesMaster1.xml" Id="R1a2fe40c99a04d4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1c642b734c04021" /><Relationship Type="http://schemas.openxmlformats.org/officeDocument/2006/relationships/notesMaster" Target="/ppt/notesMasters/notesMaster1.xml" Id="R35277855fb7e474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bbbeded4b864591" /><Relationship Type="http://schemas.openxmlformats.org/officeDocument/2006/relationships/notesMaster" Target="/ppt/notesMasters/notesMaster1.xml" Id="Rd80541d570ab42c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5c31a5aaba2434c" /><Relationship Type="http://schemas.openxmlformats.org/officeDocument/2006/relationships/notesMaster" Target="/ppt/notesMasters/notesMaster1.xml" Id="R9e35bbe7bf854e7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a33b8cb8adb4c25" /><Relationship Type="http://schemas.openxmlformats.org/officeDocument/2006/relationships/notesMaster" Target="/ppt/notesMasters/notesMaster1.xml" Id="R18a14baf76944ef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b9abe978a9247ad" /><Relationship Type="http://schemas.openxmlformats.org/officeDocument/2006/relationships/notesMaster" Target="/ppt/notesMasters/notesMaster1.xml" Id="R6385700d3b68447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ad70cb80555463f" /><Relationship Type="http://schemas.openxmlformats.org/officeDocument/2006/relationships/notesMaster" Target="/ppt/notesMasters/notesMaster1.xml" Id="R700bb0b258414f4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f81906cddcf48be" /><Relationship Type="http://schemas.openxmlformats.org/officeDocument/2006/relationships/notesMaster" Target="/ppt/notesMasters/notesMaster1.xml" Id="Rff57d1d539284a8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f1f458710ab4bff" /><Relationship Type="http://schemas.openxmlformats.org/officeDocument/2006/relationships/notesMaster" Target="/ppt/notesMasters/notesMaster1.xml" Id="Rfe850954082e42c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6f4b255094d4e87" /><Relationship Type="http://schemas.openxmlformats.org/officeDocument/2006/relationships/notesMaster" Target="/ppt/notesMasters/notesMaster1.xml" Id="Rf35c7807078c4d5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60cfd6ddcd046a5" /><Relationship Type="http://schemas.openxmlformats.org/officeDocument/2006/relationships/notesMaster" Target="/ppt/notesMasters/notesMaster1.xml" Id="R44a5c4abf6f24dc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第2课 西街研学大巴调度</a:t>
            </a:r>
          </a:p>
          <a:p>
            <a:r>
              <a:rPr lang="zh-CN"/>
              <a:t>第1页 西街研学大巴调度</a:t>
            </a:r>
          </a:p>
          <a:p>
            <a:r>
              <a:rPr lang="zh-CN"/>
              <a:t>建议用时：1分钟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教师开场：今天为一次模拟研学安排车辆，目标是所有人都能坐下，同时不多安排车辆。请学生先不打开答案，想象把同学按每车座位数分组。强调人数、车型和座位都是课堂假设，实际活动还需考虑带队教师等因素；本课只研究已给定人数与可用座位。</a:t>
            </a:r>
          </a:p>
          <a:p>
            <a:r>
              <a:rPr lang="zh-CN"/>
              <a:t>课堂安排：共45分钟。教师精讲，学生在本课离线网页独立操作。课前打开包内本课HTML，无需班级座号登录和联网，提前完成本机Python初始化。绿色下划线文字为对应课程的可点击入口。</a:t>
            </a:r>
          </a:p>
          <a:p>
            <a:r>
              <a:rPr lang="zh-CN"/>
              <a:t>本套课件承接第1课，所有插画只作教学情境示意。封面背景使用生成式插画。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人数与每车座位都已给定，要优化什么？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让所有人坐下，而且少一辆就不够。本课只计算给定人数与可用座位。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区分课堂假设和实际研学安排，避免引出未给定条件。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../学生离线课程/第02课.html#lesson=2&amp;tab=learn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第2课 西街研学大巴调度</a:t>
            </a:r>
          </a:p>
          <a:p>
            <a:r>
              <a:rPr lang="zh-CN"/>
              <a:t>第2页 分组问题与验证目标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教师提问：程序输出一个整数，就足以证明安排合理吗？预期学生说出要看总座位是否够用、少一辆是否仍能装下。将这两个标准口头解释为够用且不浪费。今天每人保留三组网页原问题的结果，并用一句话区分满车数与所需车数。巡视时关注学生是否能指出每个变量的现实含义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输出整数就一定是合理车数吗？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不一定。须检查座位够不够，以及人数大于0时少一辆是否不足。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能否区分商、余数、最终车数，并说出单位。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../学生离线课程/第02课.html#lesson=2&amp;tab=learn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第2课 西街研学大巴调度</a:t>
            </a:r>
          </a:p>
          <a:p>
            <a:r>
              <a:rPr lang="zh-CN"/>
              <a:t>第3页 29人，每车12座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教师先让学生画三段座位：第一车12个、第二车12个，还有5个人。提问：第三辆车没有坐满，算不算需要？预期回答当然需要，因此满车数不等于所需车数。让学生用29＝12×2＋5核对分组，强调单位：29和5是人，12是每车座位，2和3是车的数量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29人每车12座，2辆满车后还有多少人？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29=12×2+5，剩5人，还需一辆，共3辆。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第三车未满仍然需要；余数表示人，不是空座位。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../学生离线课程/第02课.html#lesson=2&amp;tab=learn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第2课 西街研学大巴调度</a:t>
            </a:r>
          </a:p>
          <a:p>
            <a:r>
              <a:rPr lang="zh-CN"/>
              <a:t>第4页 /、//与%的区别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教师指着上页分组提问：29除以12的结果适合直接填在租车数量里吗？不能租半辆车。左侧强调除法描述比例；右侧整除与取余分别描述完整分组和剩余部分。本课人数非负、座位为正，整除可理解为完整组数，不把这一说法扩展到负数。邀请学生用分组图解释符号，不要求背术语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29 / 12、29 // 12、29 % 12各表达什么？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约2.417是除法结果，2是完整组数，5是剩余人数；29=12×2+5。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三个运算符是否混用，本课只用非负人数与正整数座位。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../学生离线课程/第02课.html#lesson=2&amp;tab=learn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第2课 西街研学大巴调度</a:t>
            </a:r>
          </a:p>
          <a:p>
            <a:r>
              <a:rPr lang="zh-CN"/>
              <a:t>第5页 满车数、余数与车数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先让学生预测两个输出值，再逐行解释。students和seats保存输入数据，full与left保存计算结果，print只负责显示。问：如果只改人数，哪两个计算结果会随重新运行改变？预期是整除与余数。易错是把left误读成空座位数：这里left是剩余人数；剩余车的空座位另算，不能混淆变量意义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full与left各保存什么，怎样输出？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full=2为满车数，left=5为剩余人数，print(full,left)显示2 5。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是否把left解释成空座位数，是否丢失实际含义。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../学生离线课程/第02课.html#lesson=2&amp;tab=learn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第2课 西街研学大巴调度</a:t>
            </a:r>
          </a:p>
          <a:p>
            <a:r>
              <a:rPr lang="zh-CN"/>
              <a:t>第6页 整除边界的前后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教师逐行遮挡车数列，请学生先画图预测。24人恰好坐满两辆，25人只多一人却需要第三辆；23人虽然也有余数，仍然只需两辆。这三行说明不能仅凭人数大小猜车数。0人是有效输入，按本课规则需要0辆；座位为0不在规则范围，不能把报错视为有效车数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23、24、25人各需几辆12座车？0人呢？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分别2、2、3辆，0人需0辆。25人跨过整倍数边界。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能否说明24人不需额外一辆；座位0不属于合法输入。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../学生离线课程/第02课.html#lesson=2&amp;tab=learn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第2课 西街研学大巴调度</a:t>
            </a:r>
          </a:p>
          <a:p>
            <a:r>
              <a:rPr lang="zh-CN"/>
              <a:t>第7页 计算够用的车数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教师说明这是在人数非负整数、座位正整数时成立的算法。括号先算，再整除：29加11得到40，40整除12为3。它相当于提前补上最多11个位置；原来整除时不会多出整车，原来有余数时恰好补成下一车。理解有困难的学生先用表格验证；第4课还会用分支写更直观的版本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29人加11后再整除12，结果与适用条件是什么？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(29+12-1)//12=3。人数为非负整数、每车座位为正整数。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括号位置与-1；看学生用0人和整倍数验证，不只背公式。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../学生离线课程/第02课.html#lesson=2&amp;tab=learn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第2课 西街研学大巴调度</a:t>
            </a:r>
          </a:p>
          <a:p>
            <a:r>
              <a:rPr lang="zh-CN"/>
              <a:t>第8页 5个小步</a:t>
            </a:r>
          </a:p>
          <a:p>
            <a:r>
              <a:rPr lang="zh-CN"/>
              <a:t>建议用时：8分钟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让学生打开第2课学习页，按顺序完成五小步：除法、整除、余数、变量分组、够用车数。建议前3步3分钟、后2步5分钟。教师巡视不报选项，追问当前求的是比例、满车还是余下人数。遇到卡顿先让学生画小组或查看提示；已完成者口头解释第5步括号的作用，帮助同伴时只问问题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五小步分别在求什么？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依次辨别除法、整除、余数、变量计算以及足够车数；具体答案见教师参考。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前3步3分钟，后2步5分钟；先画分组，帮助同伴只给提示。</a:t>
            </a:r>
          </a:p>
          <a:p>
            <a:r>
              <a:rPr lang="zh-CN"/>
              <a:t/>
            </a:r>
          </a:p>
          <a:p>
            <a:r>
              <a:rPr lang="zh-CN"/>
              <a:t>教师参考（学生独立作答后使用）</a:t>
            </a:r>
          </a:p>
          <a:p>
            <a:r>
              <a:rPr lang="zh-CN"/>
              <a:t>除法先看结果：2.5</a:t>
            </a:r>
          </a:p>
          <a:p>
            <a:r>
              <a:rPr lang="zh-CN"/>
              <a:t>解释：10 / 4得到2.5。这个数是除法结果，还不是够用的整辆车数。</a:t>
            </a:r>
          </a:p>
          <a:p>
            <a:r>
              <a:rPr lang="zh-CN"/>
              <a:t/>
            </a:r>
          </a:p>
          <a:p>
            <a:r>
              <a:rPr lang="zh-CN"/>
              <a:t>只数满车：//</a:t>
            </a:r>
          </a:p>
          <a:p>
            <a:r>
              <a:rPr lang="zh-CN"/>
              <a:t>解释：10 // 4得到2，表示2辆坐满；还需要另外检查余下的人。</a:t>
            </a:r>
          </a:p>
          <a:p>
            <a:r>
              <a:rPr lang="zh-CN"/>
              <a:t/>
            </a:r>
          </a:p>
          <a:p>
            <a:r>
              <a:rPr lang="zh-CN"/>
              <a:t>还剩几个人：2</a:t>
            </a:r>
          </a:p>
          <a:p>
            <a:r>
              <a:rPr lang="zh-CN"/>
              <a:t>解释：10 = 4 * 2 + 2，所以10 % 4得到余下的2人。</a:t>
            </a:r>
          </a:p>
          <a:p>
            <a:r>
              <a:rPr lang="zh-CN"/>
              <a:t/>
            </a:r>
          </a:p>
          <a:p>
            <a:r>
              <a:rPr lang="zh-CN"/>
              <a:t>用变量数满车：students = 8</a:t>
            </a:r>
          </a:p>
          <a:p>
            <a:r>
              <a:rPr lang="zh-CN"/>
              <a:t>seats = 3</a:t>
            </a:r>
          </a:p>
          <a:p>
            <a:r>
              <a:rPr lang="zh-CN"/>
              <a:t>print(students // seats)</a:t>
            </a:r>
          </a:p>
          <a:p>
            <a:r>
              <a:rPr lang="zh-CN"/>
              <a:t>预期输出：2</a:t>
            </a:r>
          </a:p>
          <a:p>
            <a:r>
              <a:rPr lang="zh-CN"/>
              <a:t>解释：students // seats是8 // 3，得到满车数2；余下2人另需安排。</a:t>
            </a:r>
          </a:p>
          <a:p>
            <a:r>
              <a:rPr lang="zh-CN"/>
              <a:t/>
            </a:r>
          </a:p>
          <a:p>
            <a:r>
              <a:rPr lang="zh-CN"/>
              <a:t>算刚好够用的车：students = 9</a:t>
            </a:r>
          </a:p>
          <a:p>
            <a:r>
              <a:rPr lang="zh-CN"/>
              <a:t>seats = 4</a:t>
            </a:r>
          </a:p>
          <a:p>
            <a:r>
              <a:rPr lang="zh-CN"/>
              <a:t>buses = (students + seats - 1) // seats</a:t>
            </a:r>
          </a:p>
          <a:p>
            <a:r>
              <a:rPr lang="zh-CN"/>
              <a:t>print(buses)</a:t>
            </a:r>
          </a:p>
          <a:p>
            <a:r>
              <a:rPr lang="zh-CN"/>
              <a:t>预期输出：3</a:t>
            </a:r>
          </a:p>
          <a:p>
            <a:r>
              <a:rPr lang="zh-CN"/>
              <a:t>解释：(9 + 4 - 1) // 4就是12 // 4，得到3辆，能安排全部9人。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../学生离线课程/第02课.html#lesson=2&amp;tab=learn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第2课 西街研学大巴调度</a:t>
            </a:r>
          </a:p>
          <a:p>
            <a:r>
              <a:rPr lang="zh-CN"/>
              <a:t>第9页 研学大巴调度程序</a:t>
            </a:r>
          </a:p>
          <a:p>
            <a:r>
              <a:rPr lang="zh-CN"/>
              <a:t>建议用时：8分钟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学生进入第2课练习页，使用网页原程序，保留students、seats、full、left、buses这些约定变量名。先按原数据运行，再分别改为40人、41人，并保留47人的记录。每次写人数、满车数、余数、最终车数和一句核对理由。程序检测含额外公开样例；检测通过后仍要讲清理由，不能把通过当作所有情况的证明。 程序检测同时核对结果变量和数字输出；按示例顺序输出满车数、余下人数、需要大巴数。可修改标签、添加说明或额外数据，仍须保留这些目标结果的输出与先后顺序。 本课原程序每车20座，教师讲解中的29人/12座是另一个示例；请不要混用两套数据。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原题每车20座时，40、41、47人怎样分车？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40人：full=2,left=0,buses=2；41人：2,1,3；47人：2,7,3。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保留students、seats、full、left、buses，先预测后运行并说明边界。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../学生离线课程/第02课.html#lesson=2&amp;tab=practice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第2课 西街研学大巴调度</a:t>
            </a:r>
          </a:p>
          <a:p>
            <a:r>
              <a:rPr lang="zh-CN"/>
              <a:t>第10页 两种常见算法的反例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教师用新的例子说明：25人每车12座，仅取整除会少一辆；24人每车12座，每次整除后加1会多一辆。先让学生给反例再展示结论，不重复网页测验的选项。追问程序为什么在部分数据上看起来正确：有的错误只在恰好整除时出现。巡视记录学生能否主动选择反例，而不只尝试随机人数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为什么只整除和整除后一律加1都不够可靠？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25//12=2会少一车；24//12+1=3会多一车。不同边界暴露不同错误。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能否主动举反例，而非只用一个成功样例下结论。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../学生离线课程/第02课.html#lesson=2&amp;tab=learn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第2课 西街研学大巴调度</a:t>
            </a:r>
          </a:p>
          <a:p>
            <a:r>
              <a:rPr lang="zh-CN"/>
              <a:t>第11页 车数的边界检验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让学生任选一组自己的结果，用两条现实标准验证：车数乘座位不少于人数；人数大于0时，少一辆的总座位应小于人数。0人要单独说明不用车，不能机械解释负一辆。然后请学生补测1人和人数恰好等于座位数的情况。教师关注是否误把座位0当成边界；它是非法输入，不在本课算法适用条件内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怎样反查buses是否恰好够用？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buses*seats&gt;=students；人数&gt;0时，(buses-1)*seats&lt;students。0人单独核验为0车。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补0、1、恰好一车与改座位容量；比较运算本课可用口头解释。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../学生离线课程/第02课.html#lesson=2&amp;tab=learn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第2课 西街研学大巴调度</a:t>
            </a:r>
          </a:p>
          <a:p>
            <a:r>
              <a:rPr lang="zh-CN"/>
              <a:t>第12页 迁移：读本装箱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供完成核心任务的学生选做：58本读本，每箱最多装16本。教师不立即公布结果，让学生把人数和座位重新解释成读本数与箱容量，指出哪部分算法可以保留。要求再选一个能恰好装满的数量进行核验。预期58本需4箱，48本需3箱；这些仅为教师核对，不要求全班在两分钟内完成独立程序。 本迁移若重命名变量，另存为作品，用自己的输入与预期核验；保留students等名称的原任务继续用于原程序检测。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58本、每箱16本需几箱？恰好装满的例子呢？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58本需4箱；48本需3箱。只改变变量含义与输出单位，分组算法相同。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迁移前先保存原版；变量改名后的迁移作品不用套用原题检测。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../学生离线课程/第02课.html#lesson=2&amp;tab=practice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第2课 西街研学大巴调度</a:t>
            </a:r>
          </a:p>
          <a:p>
            <a:r>
              <a:rPr lang="zh-CN"/>
              <a:t>第13页 知识检测与自评</a:t>
            </a:r>
          </a:p>
          <a:p>
            <a:r>
              <a:rPr lang="zh-CN"/>
              <a:t>建议用时：4分钟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最后独立完成网页测一测，不投影答案。建议测验2分钟、自评和证据整理2分钟。让学生从三张分车记录中挑一张，补写商、余数、最终数量各表示什么。若测验错了，回到分组图或运行小例子后再尝试。提醒五小步、原生活问题和反思都需要完成，页面显示通过只是学习证据的一部分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错题订正怎样体现自己理解了？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写出分组、反例或执行结果的依据，再修改选择；保留三组分车记录和一条边界解释。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先独立答题再看反馈；导出本机学习记录，不把进度当作唯一证据。</a:t>
            </a:r>
          </a:p>
          <a:p>
            <a:r>
              <a:rPr lang="zh-CN"/>
              <a:t/>
            </a:r>
          </a:p>
          <a:p>
            <a:r>
              <a:rPr lang="zh-CN"/>
              <a:t>教师参考（学生独立作答后使用）</a:t>
            </a:r>
          </a:p>
          <a:p>
            <a:r>
              <a:rPr lang="zh-CN"/>
              <a:t>知识题1：3辆。2辆只能坐40人，剩下7人还需要一辆，所以共3辆。</a:t>
            </a:r>
          </a:p>
          <a:p>
            <a:r>
              <a:rPr lang="zh-CN"/>
              <a:t/>
            </a:r>
          </a:p>
          <a:p>
            <a:r>
              <a:rPr lang="zh-CN"/>
              <a:t>知识题2：students // seats + 1。40//20已经是2，再不加判断地加1会得到3，因而多租一辆。</a:t>
            </a:r>
          </a:p>
          <a:p>
            <a:r>
              <a:rPr lang="zh-CN"/>
              <a:t/>
            </a:r>
          </a:p>
          <a:p>
            <a:r>
              <a:rPr lang="zh-CN"/>
              <a:t>知识题3：3 2。17＝5×3＋2，整除的商是3，余数是2。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../学生离线课程/第02课.html#lesson=2&amp;tab=quiz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第2课 西街研学大巴调度</a:t>
            </a:r>
          </a:p>
          <a:p>
            <a:r>
              <a:rPr lang="zh-CN"/>
              <a:t>第14页 分组计算与边界检验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教师请两位学生各用30秒解释一个术语和一个边界，另一位同学指出能支撑结论的数据。总结本课从生活分组到程序运算，再回到现实核验的过程。暂未理解公式的学生可以保留核对表，下节前继续用小数字验证，不把熟练背公式当作唯一目标。预告下一课让使用者输入数据，从修改代码走向可重复使用的预算工具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满车数与总车数何时相同，何时不同？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余数为0时相同；余数&gt;0时总车数比满车数多1。结论以本课输入范围为前提。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仍不懂公式者用小数目分组图继续解释，预告下课引入input。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../学生离线课程/第02课.html#lesson=2&amp;tab=learn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d03beb8527544c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ef0e3cb8a2d493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9f8f88f790495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0dd782ec6b496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0bd771714a47e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09e7c3465ae454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49BC0B8-30E3-45BB-A452-20B1DEFABB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6757ADD-0C9F-47CE-B416-1C5AEBDA778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01A3FDE-9CF5-4065-A883-4A12C854380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B5D31EA-451F-4E24-9AA0-428572C952A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23E80AC-B9CB-4DE1-BE4C-9598EA969D1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77EFFBD-22AC-446F-9AF8-A70C185ACF6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9D51FD6-ABAB-49C7-815F-D151B52BDF9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91B805C-AF27-4986-B262-65C52C57A06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9B081C6-9A2D-4B25-9DDE-D45BF7F7644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A980ACC-A783-4DD5-9B71-07F5E0662B4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1ae7def57054ff8" /><Relationship Type="http://schemas.openxmlformats.org/officeDocument/2006/relationships/slideLayout" Target="/ppt/slideLayouts/slideLayout1.xml" Id="R8dd757b3b322439c" /><Relationship Type="http://schemas.openxmlformats.org/officeDocument/2006/relationships/slideLayout" Target="/ppt/slideLayouts/slideLayout2.xml" Id="R9926a6d168b34359" /><Relationship Type="http://schemas.openxmlformats.org/officeDocument/2006/relationships/slideLayout" Target="/ppt/slideLayouts/slideLayout3.xml" Id="R2272df7378dc4615" /><Relationship Type="http://schemas.openxmlformats.org/officeDocument/2006/relationships/slideLayout" Target="/ppt/slideLayouts/slideLayout4.xml" Id="R4fa582a8ee884f5b" /><Relationship Type="http://schemas.openxmlformats.org/officeDocument/2006/relationships/slideLayout" Target="/ppt/slideLayouts/slideLayout5.xml" Id="R07ee2e346b7c4865" /><Relationship Type="http://schemas.openxmlformats.org/officeDocument/2006/relationships/slideLayout" Target="/ppt/slideLayouts/slideLayout6.xml" Id="R608f23b04df94b2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dd757b3b322439c"/>
    <p:sldLayoutId xmlns:r="http://schemas.openxmlformats.org/officeDocument/2006/relationships" id="2147483650" r:id="R9926a6d168b34359"/>
    <p:sldLayoutId xmlns:r="http://schemas.openxmlformats.org/officeDocument/2006/relationships" id="2147483651" r:id="R2272df7378dc4615"/>
    <p:sldLayoutId xmlns:r="http://schemas.openxmlformats.org/officeDocument/2006/relationships" id="2147483652" r:id="R4fa582a8ee884f5b"/>
    <p:sldLayoutId xmlns:r="http://schemas.openxmlformats.org/officeDocument/2006/relationships" id="2147483653" r:id="R07ee2e346b7c4865"/>
    <p:sldLayoutId xmlns:r="http://schemas.openxmlformats.org/officeDocument/2006/relationships" id="2147483654" r:id="R608f23b04df94b2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e9f0d6a1e6457e" /><Relationship Type="http://schemas.openxmlformats.org/officeDocument/2006/relationships/image" Target="/ppt/media/image.png" Id="Ra96bd49b888d4f5b" /><Relationship Type="http://schemas.openxmlformats.org/officeDocument/2006/relationships/notesSlide" Target="/ppt/notesSlides/notesSlide1.xml" Id="R60d6f082266247f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ca0eb5cc93e42e4" /><Relationship Type="http://schemas.openxmlformats.org/officeDocument/2006/relationships/notesSlide" Target="/ppt/notesSlides/notesSlide2.xml" Id="R31d814877605446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5bb870a27b4a5f" /><Relationship Type="http://schemas.openxmlformats.org/officeDocument/2006/relationships/notesSlide" Target="/ppt/notesSlides/notesSlide3.xml" Id="R471654dd65a8466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7a1732b2fb475c" /><Relationship Type="http://schemas.openxmlformats.org/officeDocument/2006/relationships/notesSlide" Target="/ppt/notesSlides/notesSlide4.xml" Id="R01c3d397ac694b4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855d811483493f" /><Relationship Type="http://schemas.openxmlformats.org/officeDocument/2006/relationships/notesSlide" Target="/ppt/notesSlides/notesSlide5.xml" Id="Rab526418820c4ef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312f7f7c494a37" /><Relationship Type="http://schemas.openxmlformats.org/officeDocument/2006/relationships/notesSlide" Target="/ppt/notesSlides/notesSlide6.xml" Id="Re02f412fe09b401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2bca2a3d324131" /><Relationship Type="http://schemas.openxmlformats.org/officeDocument/2006/relationships/notesSlide" Target="/ppt/notesSlides/notesSlide7.xml" Id="R97ea1d1dbaa147c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e416b2a8d694d2f" /><Relationship Type="http://schemas.openxmlformats.org/officeDocument/2006/relationships/hyperlink" Target="../%E5%AD%A6%E7%94%9F%E7%A6%BB%E7%BA%BF%E8%AF%BE%E7%A8%8B/%E7%AC%AC02%E8%AF%BE.html#lesson=2&amp;tab=learn" TargetMode="External" Id="Re7ade851a1c94b1c" /><Relationship Type="http://schemas.openxmlformats.org/officeDocument/2006/relationships/notesSlide" Target="/ppt/notesSlides/notesSlide8.xml" Id="Ra6eecd5b6b274ce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48952fa3f04107" /><Relationship Type="http://schemas.openxmlformats.org/officeDocument/2006/relationships/hyperlink" Target="../%E5%AD%A6%E7%94%9F%E7%A6%BB%E7%BA%BF%E8%AF%BE%E7%A8%8B/%E7%AC%AC02%E8%AF%BE.html#lesson=2&amp;tab=practice" TargetMode="External" Id="R886ca688d9264b80" /><Relationship Type="http://schemas.openxmlformats.org/officeDocument/2006/relationships/notesSlide" Target="/ppt/notesSlides/notesSlide9.xml" Id="Rc5caa24647164ad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55aaee83754d3a" /><Relationship Type="http://schemas.openxmlformats.org/officeDocument/2006/relationships/notesSlide" Target="/ppt/notesSlides/notesSlide10.xml" Id="R07ff04a1d69049b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fbaa5e32a04627" /><Relationship Type="http://schemas.openxmlformats.org/officeDocument/2006/relationships/notesSlide" Target="/ppt/notesSlides/notesSlide11.xml" Id="Rf95fd417c6344a4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263c6955a34068" /><Relationship Type="http://schemas.openxmlformats.org/officeDocument/2006/relationships/notesSlide" Target="/ppt/notesSlides/notesSlide12.xml" Id="Rf62162b0a462404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9f06f7bf3340dc" /><Relationship Type="http://schemas.openxmlformats.org/officeDocument/2006/relationships/hyperlink" Target="../%E5%AD%A6%E7%94%9F%E7%A6%BB%E7%BA%BF%E8%AF%BE%E7%A8%8B/%E7%AC%AC02%E8%AF%BE.html#lesson=2&amp;tab=quiz" TargetMode="External" Id="R0e126dc64b8045bf" /><Relationship Type="http://schemas.openxmlformats.org/officeDocument/2006/relationships/notesSlide" Target="/ppt/notesSlides/notesSlide13.xml" Id="Rdf35b25ad4bf4a7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234693e7d74c41" /><Relationship Type="http://schemas.openxmlformats.org/officeDocument/2006/relationships/hyperlink" Target="../%E5%AD%A6%E7%94%9F%E7%A6%BB%E7%BA%BF%E8%AF%BE%E7%A8%8B/%E7%AC%AC02%E8%AF%BE.html#lesson=2&amp;tab=quiz" TargetMode="External" Id="Rabf63ba174834c0b" /><Relationship Type="http://schemas.openxmlformats.org/officeDocument/2006/relationships/notesSlide" Target="/ppt/notesSlides/notesSlide14.xml" Id="Rb0912b2062b3463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60E7B5-BE37-4484-9D90-C4C0DDFA08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6bd49b888d4f5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1-0">
            <a:extLst xmlns:a="http://schemas.openxmlformats.org/drawingml/2006/main">
              <a:ext uri="{FF2B5EF4-FFF2-40B4-BE49-F238E27FC236}">
                <a16:creationId xmlns:a16="http://schemas.microsoft.com/office/drawing/2014/main" id="{A24643A9-8ED6-4163-A58D-B2AF2057F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Python 实验室  /  第 2 课</a:t>
            </a:r>
          </a:p>
        </p:txBody>
      </p:sp>
      <p:sp>
        <p:nvSpPr>
          <p:cNvPr id="3" name="text-1-1">
            <a:extLst xmlns:a="http://schemas.openxmlformats.org/drawingml/2006/main">
              <a:ext uri="{FF2B5EF4-FFF2-40B4-BE49-F238E27FC236}">
                <a16:creationId xmlns:a16="http://schemas.microsoft.com/office/drawing/2014/main" id="{0FF7FCAA-F8C1-4B44-871E-5696E67F1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52650"/>
            <a:ext cx="70485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西街研学</a:t>
            </a:r>
          </a:p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大巴调度</a:t>
            </a:r>
          </a:p>
        </p:txBody>
      </p:sp>
      <p:sp>
        <p:nvSpPr>
          <p:cNvPr id="4" name="text-1-2">
            <a:extLst xmlns:a="http://schemas.openxmlformats.org/drawingml/2006/main">
              <a:ext uri="{FF2B5EF4-FFF2-40B4-BE49-F238E27FC236}">
                <a16:creationId xmlns:a16="http://schemas.microsoft.com/office/drawing/2014/main" id="{D6E7B39E-45E6-425B-8A80-20FD278CD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29125"/>
            <a:ext cx="685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算术运算、整除与余数</a:t>
            </a:r>
          </a:p>
        </p:txBody>
      </p:sp>
      <p:sp>
        <p:nvSpPr>
          <p:cNvPr id="5" name="text-1-3">
            <a:extLst xmlns:a="http://schemas.openxmlformats.org/drawingml/2006/main">
              <a:ext uri="{FF2B5EF4-FFF2-40B4-BE49-F238E27FC236}">
                <a16:creationId xmlns:a16="http://schemas.microsoft.com/office/drawing/2014/main" id="{C9833A1E-ECFB-4CB7-8DD6-2AAFEA4A1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67425"/>
            <a:ext cx="885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泉州一中高中信息科技教学实验课程</a:t>
            </a:r>
          </a:p>
        </p:txBody>
      </p:sp>
    </p:spTree>
    <p:extLst>
      <p:ext uri="{BB962C8B-B14F-4D97-AF65-F5344CB8AC3E}">
        <p14:creationId xmlns:p14="http://schemas.microsoft.com/office/powerpoint/2010/main" val="180750488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2-0">
            <a:extLst xmlns:a="http://schemas.openxmlformats.org/drawingml/2006/main">
              <a:ext uri="{FF2B5EF4-FFF2-40B4-BE49-F238E27FC236}">
                <a16:creationId xmlns:a16="http://schemas.microsoft.com/office/drawing/2014/main" id="{C46D0EA9-FC00-43EF-98EF-672748962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分组问题与验证目标</a:t>
            </a:r>
          </a:p>
        </p:txBody>
      </p:sp>
      <p:sp>
        <p:nvSpPr>
          <p:cNvPr id="2" name="text-2-1">
            <a:extLst xmlns:a="http://schemas.openxmlformats.org/drawingml/2006/main">
              <a:ext uri="{FF2B5EF4-FFF2-40B4-BE49-F238E27FC236}">
                <a16:creationId xmlns:a16="http://schemas.microsoft.com/office/drawing/2014/main" id="{F296BCB9-6A8B-4800-9AB9-5D50A1C8F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02 课</a:t>
            </a:r>
          </a:p>
        </p:txBody>
      </p:sp>
      <p:sp>
        <p:nvSpPr>
          <p:cNvPr id="3" name="text-2-2">
            <a:extLst xmlns:a="http://schemas.openxmlformats.org/drawingml/2006/main">
              <a:ext uri="{FF2B5EF4-FFF2-40B4-BE49-F238E27FC236}">
                <a16:creationId xmlns:a16="http://schemas.microsoft.com/office/drawing/2014/main" id="{CEC29A23-41E6-4622-8E72-F0F93A7BC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4" name="text-2-3">
            <a:extLst xmlns:a="http://schemas.openxmlformats.org/drawingml/2006/main">
              <a:ext uri="{FF2B5EF4-FFF2-40B4-BE49-F238E27FC236}">
                <a16:creationId xmlns:a16="http://schemas.microsoft.com/office/drawing/2014/main" id="{A9E6CEC8-709A-4220-96A8-AB71FEA2A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10715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够用，而且不多安排</a:t>
            </a:r>
          </a:p>
        </p:txBody>
      </p:sp>
      <p:sp>
        <p:nvSpPr>
          <p:cNvPr id="5" name="text-2-4">
            <a:extLst xmlns:a="http://schemas.openxmlformats.org/drawingml/2006/main">
              <a:ext uri="{FF2B5EF4-FFF2-40B4-BE49-F238E27FC236}">
                <a16:creationId xmlns:a16="http://schemas.microsoft.com/office/drawing/2014/main" id="{AFA1588A-1977-47DC-94C4-6EF766754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3377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说清商、余数与最终车数</a:t>
            </a:r>
          </a:p>
        </p:txBody>
      </p:sp>
      <p:sp>
        <p:nvSpPr>
          <p:cNvPr id="6" name="text-2-5">
            <a:extLst xmlns:a="http://schemas.openxmlformats.org/drawingml/2006/main">
              <a:ext uri="{FF2B5EF4-FFF2-40B4-BE49-F238E27FC236}">
                <a16:creationId xmlns:a16="http://schemas.microsoft.com/office/drawing/2014/main" id="{6CC1D8F9-CD70-41EE-8E0E-747290601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先预测，再运行，再核对边界</a:t>
            </a:r>
          </a:p>
        </p:txBody>
      </p:sp>
      <p:sp>
        <p:nvSpPr>
          <p:cNvPr id="7" name="text-2-6">
            <a:extLst xmlns:a="http://schemas.openxmlformats.org/drawingml/2006/main">
              <a:ext uri="{FF2B5EF4-FFF2-40B4-BE49-F238E27FC236}">
                <a16:creationId xmlns:a16="http://schemas.microsoft.com/office/drawing/2014/main" id="{A3534292-FA08-4B93-BFB8-3D20F6A1D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911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留下三组分车记录</a:t>
            </a:r>
          </a:p>
        </p:txBody>
      </p:sp>
    </p:spTree>
    <p:extLst>
      <p:ext uri="{BB962C8B-B14F-4D97-AF65-F5344CB8AC3E}">
        <p14:creationId xmlns:p14="http://schemas.microsoft.com/office/powerpoint/2010/main" val="146263805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3-0">
            <a:extLst xmlns:a="http://schemas.openxmlformats.org/drawingml/2006/main">
              <a:ext uri="{FF2B5EF4-FFF2-40B4-BE49-F238E27FC236}">
                <a16:creationId xmlns:a16="http://schemas.microsoft.com/office/drawing/2014/main" id="{9373BCCF-3B9D-45B3-87CC-AABBD1644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29人，每车12座</a:t>
            </a:r>
          </a:p>
        </p:txBody>
      </p:sp>
      <p:sp>
        <p:nvSpPr>
          <p:cNvPr id="2" name="text-3-1">
            <a:extLst xmlns:a="http://schemas.openxmlformats.org/drawingml/2006/main">
              <a:ext uri="{FF2B5EF4-FFF2-40B4-BE49-F238E27FC236}">
                <a16:creationId xmlns:a16="http://schemas.microsoft.com/office/drawing/2014/main" id="{EF3C21E3-0340-4E3B-BD8B-8840085E1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02 课</a:t>
            </a:r>
          </a:p>
        </p:txBody>
      </p:sp>
      <p:sp>
        <p:nvSpPr>
          <p:cNvPr id="3" name="text-3-2">
            <a:extLst xmlns:a="http://schemas.openxmlformats.org/drawingml/2006/main">
              <a:ext uri="{FF2B5EF4-FFF2-40B4-BE49-F238E27FC236}">
                <a16:creationId xmlns:a16="http://schemas.microsoft.com/office/drawing/2014/main" id="{7CB80338-211E-409C-A498-54E6DF322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CAAF8C-2B24-4213-85DA-F484C18B9B59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24384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857500"/>
                <a:gridCol w="2857500"/>
                <a:gridCol w="504825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分组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人数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含义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第一组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12人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坐满一车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第二组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12人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再坐满一车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剩余组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5人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还需一车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3-3">
            <a:extLst xmlns:a="http://schemas.openxmlformats.org/drawingml/2006/main">
              <a:ext uri="{FF2B5EF4-FFF2-40B4-BE49-F238E27FC236}">
                <a16:creationId xmlns:a16="http://schemas.microsoft.com/office/drawing/2014/main" id="{DB43F4C7-FC73-4734-A00E-4CA7757DF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同一批人：2辆满车，实际需要3辆车。</a:t>
            </a:r>
          </a:p>
        </p:txBody>
      </p:sp>
    </p:spTree>
    <p:extLst>
      <p:ext uri="{BB962C8B-B14F-4D97-AF65-F5344CB8AC3E}">
        <p14:creationId xmlns:p14="http://schemas.microsoft.com/office/powerpoint/2010/main" val="150155105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4-0">
            <a:extLst xmlns:a="http://schemas.openxmlformats.org/drawingml/2006/main">
              <a:ext uri="{FF2B5EF4-FFF2-40B4-BE49-F238E27FC236}">
                <a16:creationId xmlns:a16="http://schemas.microsoft.com/office/drawing/2014/main" id="{A959AAC2-613C-4174-84F2-F6084376A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/、//与%的区别</a:t>
            </a:r>
          </a:p>
        </p:txBody>
      </p:sp>
      <p:sp>
        <p:nvSpPr>
          <p:cNvPr id="2" name="text-4-1">
            <a:extLst xmlns:a="http://schemas.openxmlformats.org/drawingml/2006/main">
              <a:ext uri="{FF2B5EF4-FFF2-40B4-BE49-F238E27FC236}">
                <a16:creationId xmlns:a16="http://schemas.microsoft.com/office/drawing/2014/main" id="{73324B33-BFA7-4C8E-81A0-92F4DE5CC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02 课</a:t>
            </a:r>
          </a:p>
        </p:txBody>
      </p:sp>
      <p:sp>
        <p:nvSpPr>
          <p:cNvPr id="3" name="text-4-2">
            <a:extLst xmlns:a="http://schemas.openxmlformats.org/drawingml/2006/main">
              <a:ext uri="{FF2B5EF4-FFF2-40B4-BE49-F238E27FC236}">
                <a16:creationId xmlns:a16="http://schemas.microsoft.com/office/drawing/2014/main" id="{4DE97DC2-98C4-4745-851C-5043FBD31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4" name="text-4-3">
            <a:extLst xmlns:a="http://schemas.openxmlformats.org/drawingml/2006/main">
              <a:ext uri="{FF2B5EF4-FFF2-40B4-BE49-F238E27FC236}">
                <a16:creationId xmlns:a16="http://schemas.microsoft.com/office/drawing/2014/main" id="{7619A1E9-1FBA-456A-9E36-A0045E8FC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/：除法</a:t>
            </a:r>
          </a:p>
        </p:txBody>
      </p:sp>
      <p:sp>
        <p:nvSpPr>
          <p:cNvPr id="5" name="text-4-4">
            <a:extLst xmlns:a="http://schemas.openxmlformats.org/drawingml/2006/main">
              <a:ext uri="{FF2B5EF4-FFF2-40B4-BE49-F238E27FC236}">
                <a16:creationId xmlns:a16="http://schemas.microsoft.com/office/drawing/2014/main" id="{AC169C39-503F-4C7B-ACF1-75A36DD96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// 与 %：分组</a:t>
            </a:r>
          </a:p>
        </p:txBody>
      </p:sp>
      <p:sp>
        <p:nvSpPr>
          <p:cNvPr id="6" name="text-4-5">
            <a:extLst xmlns:a="http://schemas.openxmlformats.org/drawingml/2006/main">
              <a:ext uri="{FF2B5EF4-FFF2-40B4-BE49-F238E27FC236}">
                <a16:creationId xmlns:a16="http://schemas.microsoft.com/office/drawing/2014/main" id="{3060879E-5ED2-413D-8BDE-486DBF99B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29 / 12 ≈ 2.417</a:t>
            </a:r>
          </a:p>
        </p:txBody>
      </p:sp>
      <p:sp>
        <p:nvSpPr>
          <p:cNvPr id="7" name="text-4-6">
            <a:extLst xmlns:a="http://schemas.openxmlformats.org/drawingml/2006/main">
              <a:ext uri="{FF2B5EF4-FFF2-40B4-BE49-F238E27FC236}">
                <a16:creationId xmlns:a16="http://schemas.microsoft.com/office/drawing/2014/main" id="{9AAD5B99-3785-494D-940B-F90D56D64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描述除法结果</a:t>
            </a:r>
          </a:p>
        </p:txBody>
      </p:sp>
      <p:sp>
        <p:nvSpPr>
          <p:cNvPr id="8" name="text-4-7">
            <a:extLst xmlns:a="http://schemas.openxmlformats.org/drawingml/2006/main">
              <a:ext uri="{FF2B5EF4-FFF2-40B4-BE49-F238E27FC236}">
                <a16:creationId xmlns:a16="http://schemas.microsoft.com/office/drawing/2014/main" id="{3543BBB3-59E4-47A9-B0BF-B9C4FD171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不是最终整辆车数</a:t>
            </a:r>
          </a:p>
        </p:txBody>
      </p:sp>
      <p:sp>
        <p:nvSpPr>
          <p:cNvPr id="9" name="text-4-8">
            <a:extLst xmlns:a="http://schemas.openxmlformats.org/drawingml/2006/main">
              <a:ext uri="{FF2B5EF4-FFF2-40B4-BE49-F238E27FC236}">
                <a16:creationId xmlns:a16="http://schemas.microsoft.com/office/drawing/2014/main" id="{AABE6AFD-A47C-4E37-B185-362A4DAD6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29 // 12 → 2</a:t>
            </a:r>
          </a:p>
        </p:txBody>
      </p:sp>
      <p:sp>
        <p:nvSpPr>
          <p:cNvPr id="10" name="text-4-9">
            <a:extLst xmlns:a="http://schemas.openxmlformats.org/drawingml/2006/main">
              <a:ext uri="{FF2B5EF4-FFF2-40B4-BE49-F238E27FC236}">
                <a16:creationId xmlns:a16="http://schemas.microsoft.com/office/drawing/2014/main" id="{13AC9A69-9EDD-49BE-9930-64B3052D2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29 % 12 → 5</a:t>
            </a:r>
          </a:p>
        </p:txBody>
      </p:sp>
      <p:sp>
        <p:nvSpPr>
          <p:cNvPr id="11" name="text-4-10">
            <a:extLst xmlns:a="http://schemas.openxmlformats.org/drawingml/2006/main">
              <a:ext uri="{FF2B5EF4-FFF2-40B4-BE49-F238E27FC236}">
                <a16:creationId xmlns:a16="http://schemas.microsoft.com/office/drawing/2014/main" id="{E006E4A7-5E23-4CAF-A7F4-5C9E79E17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商数完整组，余数数剩余</a:t>
            </a:r>
          </a:p>
        </p:txBody>
      </p:sp>
      <p:sp>
        <p:nvSpPr>
          <p:cNvPr id="12" name="text-4-11">
            <a:extLst xmlns:a="http://schemas.openxmlformats.org/drawingml/2006/main">
              <a:ext uri="{FF2B5EF4-FFF2-40B4-BE49-F238E27FC236}">
                <a16:creationId xmlns:a16="http://schemas.microsoft.com/office/drawing/2014/main" id="{2F1A2889-32E9-4987-821F-8A88A505F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核对关系：人数＝座位×商＋余数。</a:t>
            </a:r>
          </a:p>
        </p:txBody>
      </p:sp>
    </p:spTree>
    <p:extLst>
      <p:ext uri="{BB962C8B-B14F-4D97-AF65-F5344CB8AC3E}">
        <p14:creationId xmlns:p14="http://schemas.microsoft.com/office/powerpoint/2010/main" val="2401871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5-0">
            <a:extLst xmlns:a="http://schemas.openxmlformats.org/drawingml/2006/main">
              <a:ext uri="{FF2B5EF4-FFF2-40B4-BE49-F238E27FC236}">
                <a16:creationId xmlns:a16="http://schemas.microsoft.com/office/drawing/2014/main" id="{EAABA8C2-FC3B-4F1D-831E-796DFC619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满车数、余数与车数</a:t>
            </a:r>
          </a:p>
        </p:txBody>
      </p:sp>
      <p:sp>
        <p:nvSpPr>
          <p:cNvPr id="2" name="text-5-1">
            <a:extLst xmlns:a="http://schemas.openxmlformats.org/drawingml/2006/main">
              <a:ext uri="{FF2B5EF4-FFF2-40B4-BE49-F238E27FC236}">
                <a16:creationId xmlns:a16="http://schemas.microsoft.com/office/drawing/2014/main" id="{746B10D1-684D-436F-9B00-5C24FD2C0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02 课</a:t>
            </a:r>
          </a:p>
        </p:txBody>
      </p:sp>
      <p:sp>
        <p:nvSpPr>
          <p:cNvPr id="3" name="text-5-2">
            <a:extLst xmlns:a="http://schemas.openxmlformats.org/drawingml/2006/main">
              <a:ext uri="{FF2B5EF4-FFF2-40B4-BE49-F238E27FC236}">
                <a16:creationId xmlns:a16="http://schemas.microsoft.com/office/drawing/2014/main" id="{19E59907-408B-4396-BF8F-A2DF816E2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4" name="text-5-3">
            <a:extLst xmlns:a="http://schemas.openxmlformats.org/drawingml/2006/main">
              <a:ext uri="{FF2B5EF4-FFF2-40B4-BE49-F238E27FC236}">
                <a16:creationId xmlns:a16="http://schemas.microsoft.com/office/drawing/2014/main" id="{8E76E996-85AD-4484-B492-9768B29B1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students = 29</a:t>
            </a:r>
          </a:p>
        </p:txBody>
      </p:sp>
      <p:sp>
        <p:nvSpPr>
          <p:cNvPr id="5" name="text-5-4">
            <a:extLst xmlns:a="http://schemas.openxmlformats.org/drawingml/2006/main">
              <a:ext uri="{FF2B5EF4-FFF2-40B4-BE49-F238E27FC236}">
                <a16:creationId xmlns:a16="http://schemas.microsoft.com/office/drawing/2014/main" id="{277D3CBB-3F07-44D1-95B3-4DBD87926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seats = 12</a:t>
            </a:r>
          </a:p>
        </p:txBody>
      </p:sp>
      <p:sp>
        <p:nvSpPr>
          <p:cNvPr id="6" name="text-5-5">
            <a:extLst xmlns:a="http://schemas.openxmlformats.org/drawingml/2006/main">
              <a:ext uri="{FF2B5EF4-FFF2-40B4-BE49-F238E27FC236}">
                <a16:creationId xmlns:a16="http://schemas.microsoft.com/office/drawing/2014/main" id="{94A237A1-23DF-4ABE-A476-912C22525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full = students // seats</a:t>
            </a:r>
          </a:p>
        </p:txBody>
      </p:sp>
      <p:sp>
        <p:nvSpPr>
          <p:cNvPr id="7" name="text-5-6">
            <a:extLst xmlns:a="http://schemas.openxmlformats.org/drawingml/2006/main">
              <a:ext uri="{FF2B5EF4-FFF2-40B4-BE49-F238E27FC236}">
                <a16:creationId xmlns:a16="http://schemas.microsoft.com/office/drawing/2014/main" id="{42D1603A-CE83-49D6-83F9-C8EA0B0B5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left = students % seats</a:t>
            </a:r>
          </a:p>
        </p:txBody>
      </p:sp>
      <p:sp>
        <p:nvSpPr>
          <p:cNvPr id="8" name="text-5-7">
            <a:extLst xmlns:a="http://schemas.openxmlformats.org/drawingml/2006/main">
              <a:ext uri="{FF2B5EF4-FFF2-40B4-BE49-F238E27FC236}">
                <a16:creationId xmlns:a16="http://schemas.microsoft.com/office/drawing/2014/main" id="{99CC97D7-D3AF-4B37-AD4C-7E26355A0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528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print(full, left)</a:t>
            </a:r>
          </a:p>
        </p:txBody>
      </p:sp>
      <p:sp>
        <p:nvSpPr>
          <p:cNvPr id="9" name="text-5-8">
            <a:extLst xmlns:a="http://schemas.openxmlformats.org/drawingml/2006/main">
              <a:ext uri="{FF2B5EF4-FFF2-40B4-BE49-F238E27FC236}">
                <a16:creationId xmlns:a16="http://schemas.microsoft.com/office/drawing/2014/main" id="{A3445CFA-33C9-459A-A25B-7C15267AC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数据区：人数、座位</a:t>
            </a:r>
          </a:p>
        </p:txBody>
      </p:sp>
      <p:sp>
        <p:nvSpPr>
          <p:cNvPr id="10" name="text-5-9">
            <a:extLst xmlns:a="http://schemas.openxmlformats.org/drawingml/2006/main">
              <a:ext uri="{FF2B5EF4-FFF2-40B4-BE49-F238E27FC236}">
                <a16:creationId xmlns:a16="http://schemas.microsoft.com/office/drawing/2014/main" id="{0D4DE6FA-E1EA-4C11-8B23-050D5CB16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计算区：商与余数</a:t>
            </a:r>
          </a:p>
        </p:txBody>
      </p:sp>
      <p:sp>
        <p:nvSpPr>
          <p:cNvPr id="11" name="text-5-10">
            <a:extLst xmlns:a="http://schemas.openxmlformats.org/drawingml/2006/main">
              <a:ext uri="{FF2B5EF4-FFF2-40B4-BE49-F238E27FC236}">
                <a16:creationId xmlns:a16="http://schemas.microsoft.com/office/drawing/2014/main" id="{57A7D332-6EE2-4A47-A09D-FF546D360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输出区：显示结果</a:t>
            </a:r>
          </a:p>
        </p:txBody>
      </p:sp>
      <p:sp>
        <p:nvSpPr>
          <p:cNvPr id="12" name="text-5-11">
            <a:extLst xmlns:a="http://schemas.openxmlformats.org/drawingml/2006/main">
              <a:ext uri="{FF2B5EF4-FFF2-40B4-BE49-F238E27FC236}">
                <a16:creationId xmlns:a16="http://schemas.microsoft.com/office/drawing/2014/main" id="{850D4C8C-1BE6-4737-8BAC-79C4AD5BE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预测后运行：输出2 5，分别表示满车与余下人数。</a:t>
            </a:r>
          </a:p>
        </p:txBody>
      </p:sp>
    </p:spTree>
    <p:extLst>
      <p:ext uri="{BB962C8B-B14F-4D97-AF65-F5344CB8AC3E}">
        <p14:creationId xmlns:p14="http://schemas.microsoft.com/office/powerpoint/2010/main" val="5828203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6-0">
            <a:extLst xmlns:a="http://schemas.openxmlformats.org/drawingml/2006/main">
              <a:ext uri="{FF2B5EF4-FFF2-40B4-BE49-F238E27FC236}">
                <a16:creationId xmlns:a16="http://schemas.microsoft.com/office/drawing/2014/main" id="{D930965A-41F3-4316-9E4D-4BC1131D0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整除边界的前后</a:t>
            </a:r>
          </a:p>
        </p:txBody>
      </p:sp>
      <p:sp>
        <p:nvSpPr>
          <p:cNvPr id="2" name="text-6-1">
            <a:extLst xmlns:a="http://schemas.openxmlformats.org/drawingml/2006/main">
              <a:ext uri="{FF2B5EF4-FFF2-40B4-BE49-F238E27FC236}">
                <a16:creationId xmlns:a16="http://schemas.microsoft.com/office/drawing/2014/main" id="{CD64D91A-F781-45D2-94CB-B62C09628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02 课</a:t>
            </a:r>
          </a:p>
        </p:txBody>
      </p:sp>
      <p:sp>
        <p:nvSpPr>
          <p:cNvPr id="3" name="text-6-2">
            <a:extLst xmlns:a="http://schemas.openxmlformats.org/drawingml/2006/main">
              <a:ext uri="{FF2B5EF4-FFF2-40B4-BE49-F238E27FC236}">
                <a16:creationId xmlns:a16="http://schemas.microsoft.com/office/drawing/2014/main" id="{E5EF7CCA-D6E0-46DC-B90E-3A3BD9269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06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386E45-7265-47B4-AE27-D4753221CD4B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30480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524250"/>
                <a:gridCol w="3619500"/>
                <a:gridCol w="361950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人数／12座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满车数与余数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刚好够用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0人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0，0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0辆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23人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1，11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2辆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24人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2，0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2辆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25人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2，1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3辆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</a:tbl>
          </a:graphicData>
        </a:graphic>
      </p:graphicFrame>
      <p:sp>
        <p:nvSpPr>
          <p:cNvPr id="5" name="text-6-3">
            <a:extLst xmlns:a="http://schemas.openxmlformats.org/drawingml/2006/main">
              <a:ext uri="{FF2B5EF4-FFF2-40B4-BE49-F238E27FC236}">
                <a16:creationId xmlns:a16="http://schemas.microsoft.com/office/drawing/2014/main" id="{A2686775-83E5-4EF9-920E-408067ADE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优先检查：整倍数前、整倍数、刚多一个。</a:t>
            </a:r>
          </a:p>
        </p:txBody>
      </p:sp>
    </p:spTree>
    <p:extLst>
      <p:ext uri="{BB962C8B-B14F-4D97-AF65-F5344CB8AC3E}">
        <p14:creationId xmlns:p14="http://schemas.microsoft.com/office/powerpoint/2010/main" val="186498012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7-0">
            <a:extLst xmlns:a="http://schemas.openxmlformats.org/drawingml/2006/main">
              <a:ext uri="{FF2B5EF4-FFF2-40B4-BE49-F238E27FC236}">
                <a16:creationId xmlns:a16="http://schemas.microsoft.com/office/drawing/2014/main" id="{A2B6331B-EA18-48F0-87AF-D5A0D78FE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计算够用的车数</a:t>
            </a:r>
          </a:p>
        </p:txBody>
      </p:sp>
      <p:sp>
        <p:nvSpPr>
          <p:cNvPr id="2" name="text-7-1">
            <a:extLst xmlns:a="http://schemas.openxmlformats.org/drawingml/2006/main">
              <a:ext uri="{FF2B5EF4-FFF2-40B4-BE49-F238E27FC236}">
                <a16:creationId xmlns:a16="http://schemas.microsoft.com/office/drawing/2014/main" id="{57118D1D-4B2E-4E9F-877F-13B19478F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02 课</a:t>
            </a:r>
          </a:p>
        </p:txBody>
      </p:sp>
      <p:sp>
        <p:nvSpPr>
          <p:cNvPr id="3" name="text-7-2">
            <a:extLst xmlns:a="http://schemas.openxmlformats.org/drawingml/2006/main">
              <a:ext uri="{FF2B5EF4-FFF2-40B4-BE49-F238E27FC236}">
                <a16:creationId xmlns:a16="http://schemas.microsoft.com/office/drawing/2014/main" id="{DAEA9BF1-D185-48BE-A71B-E30533EC5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07</a:t>
            </a:r>
          </a:p>
        </p:txBody>
      </p:sp>
      <p:sp>
        <p:nvSpPr>
          <p:cNvPr id="4" name="text-7-3">
            <a:extLst xmlns:a="http://schemas.openxmlformats.org/drawingml/2006/main">
              <a:ext uri="{FF2B5EF4-FFF2-40B4-BE49-F238E27FC236}">
                <a16:creationId xmlns:a16="http://schemas.microsoft.com/office/drawing/2014/main" id="{2BF35A00-F72C-4381-A180-878A10E21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students = 29</a:t>
            </a:r>
          </a:p>
        </p:txBody>
      </p:sp>
      <p:sp>
        <p:nvSpPr>
          <p:cNvPr id="5" name="text-7-4">
            <a:extLst xmlns:a="http://schemas.openxmlformats.org/drawingml/2006/main">
              <a:ext uri="{FF2B5EF4-FFF2-40B4-BE49-F238E27FC236}">
                <a16:creationId xmlns:a16="http://schemas.microsoft.com/office/drawing/2014/main" id="{701A53C7-6DD0-43ED-A506-1E6F91EBE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seats = 12</a:t>
            </a:r>
          </a:p>
        </p:txBody>
      </p:sp>
      <p:sp>
        <p:nvSpPr>
          <p:cNvPr id="6" name="text-7-5">
            <a:extLst xmlns:a="http://schemas.openxmlformats.org/drawingml/2006/main">
              <a:ext uri="{FF2B5EF4-FFF2-40B4-BE49-F238E27FC236}">
                <a16:creationId xmlns:a16="http://schemas.microsoft.com/office/drawing/2014/main" id="{CF04BCB5-FF75-4A0B-9169-291339F1D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buses = (students + seats - 1) // seats</a:t>
            </a:r>
          </a:p>
        </p:txBody>
      </p:sp>
      <p:sp>
        <p:nvSpPr>
          <p:cNvPr id="7" name="text-7-6">
            <a:extLst xmlns:a="http://schemas.openxmlformats.org/drawingml/2006/main">
              <a:ext uri="{FF2B5EF4-FFF2-40B4-BE49-F238E27FC236}">
                <a16:creationId xmlns:a16="http://schemas.microsoft.com/office/drawing/2014/main" id="{EFD99F46-76AE-4CED-8BF6-E33A9552E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print(buses)</a:t>
            </a:r>
          </a:p>
        </p:txBody>
      </p:sp>
      <p:sp>
        <p:nvSpPr>
          <p:cNvPr id="8" name="text-7-7">
            <a:extLst xmlns:a="http://schemas.openxmlformats.org/drawingml/2006/main">
              <a:ext uri="{FF2B5EF4-FFF2-40B4-BE49-F238E27FC236}">
                <a16:creationId xmlns:a16="http://schemas.microsoft.com/office/drawing/2014/main" id="{9E3E0C03-ECAE-4D82-8BDA-BDB1EE955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先加座位再减1</a:t>
            </a:r>
          </a:p>
        </p:txBody>
      </p:sp>
      <p:sp>
        <p:nvSpPr>
          <p:cNvPr id="9" name="text-7-8">
            <a:extLst xmlns:a="http://schemas.openxmlformats.org/drawingml/2006/main">
              <a:ext uri="{FF2B5EF4-FFF2-40B4-BE49-F238E27FC236}">
                <a16:creationId xmlns:a16="http://schemas.microsoft.com/office/drawing/2014/main" id="{104516D7-3F2A-4F49-A9BE-0DE766C81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最后取整数商</a:t>
            </a:r>
          </a:p>
        </p:txBody>
      </p:sp>
      <p:sp>
        <p:nvSpPr>
          <p:cNvPr id="10" name="text-7-9">
            <a:extLst xmlns:a="http://schemas.openxmlformats.org/drawingml/2006/main">
              <a:ext uri="{FF2B5EF4-FFF2-40B4-BE49-F238E27FC236}">
                <a16:creationId xmlns:a16="http://schemas.microsoft.com/office/drawing/2014/main" id="{43AC3C79-E280-4958-921E-0C7B4D08E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只用于规定输入范围</a:t>
            </a:r>
          </a:p>
        </p:txBody>
      </p:sp>
      <p:sp>
        <p:nvSpPr>
          <p:cNvPr id="11" name="text-7-10">
            <a:extLst xmlns:a="http://schemas.openxmlformats.org/drawingml/2006/main">
              <a:ext uri="{FF2B5EF4-FFF2-40B4-BE49-F238E27FC236}">
                <a16:creationId xmlns:a16="http://schemas.microsoft.com/office/drawing/2014/main" id="{B7C61244-4447-404D-83A8-D156D2DA8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括号先计算；29人、每车12座，输出3。</a:t>
            </a:r>
          </a:p>
        </p:txBody>
      </p:sp>
    </p:spTree>
    <p:extLst>
      <p:ext uri="{BB962C8B-B14F-4D97-AF65-F5344CB8AC3E}">
        <p14:creationId xmlns:p14="http://schemas.microsoft.com/office/powerpoint/2010/main" val="24416423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8-0">
            <a:extLst xmlns:a="http://schemas.openxmlformats.org/drawingml/2006/main">
              <a:ext uri="{FF2B5EF4-FFF2-40B4-BE49-F238E27FC236}">
                <a16:creationId xmlns:a16="http://schemas.microsoft.com/office/drawing/2014/main" id="{775483B7-7A7B-4F0A-B03B-8429107DC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8-1">
            <a:extLst xmlns:a="http://schemas.openxmlformats.org/drawingml/2006/main">
              <a:ext uri="{FF2B5EF4-FFF2-40B4-BE49-F238E27FC236}">
                <a16:creationId xmlns:a16="http://schemas.microsoft.com/office/drawing/2014/main" id="{0816E995-9242-4462-86F7-398F989BC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5个小步</a:t>
            </a:r>
          </a:p>
        </p:txBody>
      </p:sp>
      <p:sp>
        <p:nvSpPr>
          <p:cNvPr id="3" name="text-8-2">
            <a:extLst xmlns:a="http://schemas.openxmlformats.org/drawingml/2006/main">
              <a:ext uri="{FF2B5EF4-FFF2-40B4-BE49-F238E27FC236}">
                <a16:creationId xmlns:a16="http://schemas.microsoft.com/office/drawing/2014/main" id="{ED04EB82-319F-40CD-BE05-70CD1CE04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02 课</a:t>
            </a:r>
          </a:p>
        </p:txBody>
      </p:sp>
      <p:sp>
        <p:nvSpPr>
          <p:cNvPr id="4" name="text-8-3">
            <a:extLst xmlns:a="http://schemas.openxmlformats.org/drawingml/2006/main">
              <a:ext uri="{FF2B5EF4-FFF2-40B4-BE49-F238E27FC236}">
                <a16:creationId xmlns:a16="http://schemas.microsoft.com/office/drawing/2014/main" id="{F8BCF3CD-8944-4486-9471-039CC0C21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08</a:t>
            </a:r>
          </a:p>
        </p:txBody>
      </p:sp>
      <p:sp>
        <p:nvSpPr>
          <p:cNvPr id="5" name="text-8-4">
            <a:extLst xmlns:a="http://schemas.openxmlformats.org/drawingml/2006/main">
              <a:ext uri="{FF2B5EF4-FFF2-40B4-BE49-F238E27FC236}">
                <a16:creationId xmlns:a16="http://schemas.microsoft.com/office/drawing/2014/main" id="{59894061-0DF2-41CB-95F9-FDC1F03DE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8-5">
            <a:extLst xmlns:a="http://schemas.openxmlformats.org/drawingml/2006/main">
              <a:ext uri="{FF2B5EF4-FFF2-40B4-BE49-F238E27FC236}">
                <a16:creationId xmlns:a16="http://schemas.microsoft.com/office/drawing/2014/main" id="{677FA091-99E6-4ACD-B86C-0EF5866AF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除法先看结果</a:t>
            </a:r>
          </a:p>
        </p:txBody>
      </p:sp>
      <p:sp>
        <p:nvSpPr>
          <p:cNvPr id="7" name="text-8-6">
            <a:extLst xmlns:a="http://schemas.openxmlformats.org/drawingml/2006/main">
              <a:ext uri="{FF2B5EF4-FFF2-40B4-BE49-F238E27FC236}">
                <a16:creationId xmlns:a16="http://schemas.microsoft.com/office/drawing/2014/main" id="{76403FA8-3EBC-4488-B01A-0CFC7C4D9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7652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8-7">
            <a:extLst xmlns:a="http://schemas.openxmlformats.org/drawingml/2006/main">
              <a:ext uri="{FF2B5EF4-FFF2-40B4-BE49-F238E27FC236}">
                <a16:creationId xmlns:a16="http://schemas.microsoft.com/office/drawing/2014/main" id="{3D0AF48F-CF6B-4CCE-9F5B-9B3F9B93D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65747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只数满车</a:t>
            </a:r>
          </a:p>
        </p:txBody>
      </p:sp>
      <p:sp>
        <p:nvSpPr>
          <p:cNvPr id="9" name="text-8-8">
            <a:extLst xmlns:a="http://schemas.openxmlformats.org/drawingml/2006/main">
              <a:ext uri="{FF2B5EF4-FFF2-40B4-BE49-F238E27FC236}">
                <a16:creationId xmlns:a16="http://schemas.microsoft.com/office/drawing/2014/main" id="{2DE7A0C2-9249-4981-873B-9AEE47E5B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5280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8-9">
            <a:extLst xmlns:a="http://schemas.openxmlformats.org/drawingml/2006/main">
              <a:ext uri="{FF2B5EF4-FFF2-40B4-BE49-F238E27FC236}">
                <a16:creationId xmlns:a16="http://schemas.microsoft.com/office/drawing/2014/main" id="{F0B0D2B4-0800-49CB-B046-6744FBADA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33375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还剩几个人</a:t>
            </a:r>
          </a:p>
        </p:txBody>
      </p:sp>
      <p:sp>
        <p:nvSpPr>
          <p:cNvPr id="11" name="text-8-10">
            <a:extLst xmlns:a="http://schemas.openxmlformats.org/drawingml/2006/main">
              <a:ext uri="{FF2B5EF4-FFF2-40B4-BE49-F238E27FC236}">
                <a16:creationId xmlns:a16="http://schemas.microsoft.com/office/drawing/2014/main" id="{4E3FA9C3-48C5-4957-B566-6C502C8F2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2907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8-11">
            <a:extLst xmlns:a="http://schemas.openxmlformats.org/drawingml/2006/main">
              <a:ext uri="{FF2B5EF4-FFF2-40B4-BE49-F238E27FC236}">
                <a16:creationId xmlns:a16="http://schemas.microsoft.com/office/drawing/2014/main" id="{2004A97D-3FCD-43A4-8B4E-AFDE8DBC7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01002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用变量数满车</a:t>
            </a:r>
          </a:p>
        </p:txBody>
      </p:sp>
      <p:sp>
        <p:nvSpPr>
          <p:cNvPr id="13" name="text-8-12">
            <a:extLst xmlns:a="http://schemas.openxmlformats.org/drawingml/2006/main">
              <a:ext uri="{FF2B5EF4-FFF2-40B4-BE49-F238E27FC236}">
                <a16:creationId xmlns:a16="http://schemas.microsoft.com/office/drawing/2014/main" id="{8DB8A654-9C5D-4ABC-A16B-2CFCC4410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053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14" name="text-8-13">
            <a:extLst xmlns:a="http://schemas.openxmlformats.org/drawingml/2006/main">
              <a:ext uri="{FF2B5EF4-FFF2-40B4-BE49-F238E27FC236}">
                <a16:creationId xmlns:a16="http://schemas.microsoft.com/office/drawing/2014/main" id="{B9373F11-F670-4FCE-8E3C-4C4A7ED51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863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算刚好够用的车</a:t>
            </a:r>
          </a:p>
        </p:txBody>
      </p:sp>
      <p:sp>
        <p:nvSpPr>
          <p:cNvPr id="15" name="text-8-14">
            <a:extLst xmlns:a="http://schemas.openxmlformats.org/drawingml/2006/main">
              <a:ext uri="{FF2B5EF4-FFF2-40B4-BE49-F238E27FC236}">
                <a16:creationId xmlns:a16="http://schemas.microsoft.com/office/drawing/2014/main" id="{85F1283C-724C-4839-B1C3-31953EE0B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e7ade851a1c94b1c"/>
              </a:rPr>
              <a:t>进入本课“学一学”</a:t>
            </a:r>
          </a:p>
        </p:txBody>
      </p:sp>
    </p:spTree>
    <p:extLst>
      <p:ext uri="{BB962C8B-B14F-4D97-AF65-F5344CB8AC3E}">
        <p14:creationId xmlns:p14="http://schemas.microsoft.com/office/powerpoint/2010/main" val="204764191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9-0">
            <a:extLst xmlns:a="http://schemas.openxmlformats.org/drawingml/2006/main">
              <a:ext uri="{FF2B5EF4-FFF2-40B4-BE49-F238E27FC236}">
                <a16:creationId xmlns:a16="http://schemas.microsoft.com/office/drawing/2014/main" id="{21A1A324-D6F6-4E6A-B8BD-B880B8CED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9-1">
            <a:extLst xmlns:a="http://schemas.openxmlformats.org/drawingml/2006/main">
              <a:ext uri="{FF2B5EF4-FFF2-40B4-BE49-F238E27FC236}">
                <a16:creationId xmlns:a16="http://schemas.microsoft.com/office/drawing/2014/main" id="{FEF6C2DF-2B6A-4BD0-9A83-D85BC26E6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研学大巴调度程序</a:t>
            </a:r>
          </a:p>
        </p:txBody>
      </p:sp>
      <p:sp>
        <p:nvSpPr>
          <p:cNvPr id="3" name="text-9-2">
            <a:extLst xmlns:a="http://schemas.openxmlformats.org/drawingml/2006/main">
              <a:ext uri="{FF2B5EF4-FFF2-40B4-BE49-F238E27FC236}">
                <a16:creationId xmlns:a16="http://schemas.microsoft.com/office/drawing/2014/main" id="{012B43AE-C8D9-41BD-8FF2-9FA8C9E12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02 课</a:t>
            </a:r>
          </a:p>
        </p:txBody>
      </p:sp>
      <p:sp>
        <p:nvSpPr>
          <p:cNvPr id="4" name="text-9-3">
            <a:extLst xmlns:a="http://schemas.openxmlformats.org/drawingml/2006/main">
              <a:ext uri="{FF2B5EF4-FFF2-40B4-BE49-F238E27FC236}">
                <a16:creationId xmlns:a16="http://schemas.microsoft.com/office/drawing/2014/main" id="{9C4EC644-AB53-4DD2-A1C3-519F1866E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09</a:t>
            </a:r>
          </a:p>
        </p:txBody>
      </p:sp>
      <p:sp>
        <p:nvSpPr>
          <p:cNvPr id="5" name="text-9-4">
            <a:extLst xmlns:a="http://schemas.openxmlformats.org/drawingml/2006/main">
              <a:ext uri="{FF2B5EF4-FFF2-40B4-BE49-F238E27FC236}">
                <a16:creationId xmlns:a16="http://schemas.microsoft.com/office/drawing/2014/main" id="{D41B3FBE-615C-438B-95C3-07ECE0E06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9-5">
            <a:extLst xmlns:a="http://schemas.openxmlformats.org/drawingml/2006/main">
              <a:ext uri="{FF2B5EF4-FFF2-40B4-BE49-F238E27FC236}">
                <a16:creationId xmlns:a16="http://schemas.microsoft.com/office/drawing/2014/main" id="{4D6908CA-319F-4619-973B-09AC76D63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读原题，保留本课约定变量名</a:t>
            </a:r>
          </a:p>
        </p:txBody>
      </p:sp>
      <p:sp>
        <p:nvSpPr>
          <p:cNvPr id="7" name="text-9-6">
            <a:extLst xmlns:a="http://schemas.openxmlformats.org/drawingml/2006/main">
              <a:ext uri="{FF2B5EF4-FFF2-40B4-BE49-F238E27FC236}">
                <a16:creationId xmlns:a16="http://schemas.microsoft.com/office/drawing/2014/main" id="{BEA01B43-E99A-412D-8E26-ECF369B7A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9-7">
            <a:extLst xmlns:a="http://schemas.openxmlformats.org/drawingml/2006/main">
              <a:ext uri="{FF2B5EF4-FFF2-40B4-BE49-F238E27FC236}">
                <a16:creationId xmlns:a16="http://schemas.microsoft.com/office/drawing/2014/main" id="{553115A7-2CA5-4EAF-94CF-A71D212F2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分别预测并运行40、41、47人</a:t>
            </a:r>
          </a:p>
        </p:txBody>
      </p:sp>
      <p:sp>
        <p:nvSpPr>
          <p:cNvPr id="9" name="text-9-8">
            <a:extLst xmlns:a="http://schemas.openxmlformats.org/drawingml/2006/main">
              <a:ext uri="{FF2B5EF4-FFF2-40B4-BE49-F238E27FC236}">
                <a16:creationId xmlns:a16="http://schemas.microsoft.com/office/drawing/2014/main" id="{8DFA5A60-B2D1-4417-92E5-560BBCC2F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9-9">
            <a:extLst xmlns:a="http://schemas.openxmlformats.org/drawingml/2006/main">
              <a:ext uri="{FF2B5EF4-FFF2-40B4-BE49-F238E27FC236}">
                <a16:creationId xmlns:a16="http://schemas.microsoft.com/office/drawing/2014/main" id="{79E711BF-8219-4778-A178-5112457D1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记录满车、余数和最终车数</a:t>
            </a:r>
          </a:p>
        </p:txBody>
      </p:sp>
      <p:sp>
        <p:nvSpPr>
          <p:cNvPr id="11" name="text-9-10">
            <a:extLst xmlns:a="http://schemas.openxmlformats.org/drawingml/2006/main">
              <a:ext uri="{FF2B5EF4-FFF2-40B4-BE49-F238E27FC236}">
                <a16:creationId xmlns:a16="http://schemas.microsoft.com/office/drawing/2014/main" id="{6CA2AE67-7942-4989-928A-F9AA5A865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9-11">
            <a:extLst xmlns:a="http://schemas.openxmlformats.org/drawingml/2006/main">
              <a:ext uri="{FF2B5EF4-FFF2-40B4-BE49-F238E27FC236}">
                <a16:creationId xmlns:a16="http://schemas.microsoft.com/office/drawing/2014/main" id="{A48E8CAC-E29F-4234-9096-1A3C4A749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运行程序检测，再解释一组边界</a:t>
            </a:r>
          </a:p>
        </p:txBody>
      </p:sp>
      <p:sp>
        <p:nvSpPr>
          <p:cNvPr id="13" name="text-9-12">
            <a:extLst xmlns:a="http://schemas.openxmlformats.org/drawingml/2006/main">
              <a:ext uri="{FF2B5EF4-FFF2-40B4-BE49-F238E27FC236}">
                <a16:creationId xmlns:a16="http://schemas.microsoft.com/office/drawing/2014/main" id="{24124A43-6A37-488C-89C5-89F5DF1A3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886ca688d9264b80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46978708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10-0">
            <a:extLst xmlns:a="http://schemas.openxmlformats.org/drawingml/2006/main">
              <a:ext uri="{FF2B5EF4-FFF2-40B4-BE49-F238E27FC236}">
                <a16:creationId xmlns:a16="http://schemas.microsoft.com/office/drawing/2014/main" id="{2A124D24-58F2-40A1-A32E-07A56482A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两种常见算法的反例</a:t>
            </a:r>
          </a:p>
        </p:txBody>
      </p:sp>
      <p:sp>
        <p:nvSpPr>
          <p:cNvPr id="2" name="text-10-1">
            <a:extLst xmlns:a="http://schemas.openxmlformats.org/drawingml/2006/main">
              <a:ext uri="{FF2B5EF4-FFF2-40B4-BE49-F238E27FC236}">
                <a16:creationId xmlns:a16="http://schemas.microsoft.com/office/drawing/2014/main" id="{849B1C0B-64BB-4470-839B-03985CD5F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02 课</a:t>
            </a:r>
          </a:p>
        </p:txBody>
      </p:sp>
      <p:sp>
        <p:nvSpPr>
          <p:cNvPr id="3" name="text-10-2">
            <a:extLst xmlns:a="http://schemas.openxmlformats.org/drawingml/2006/main">
              <a:ext uri="{FF2B5EF4-FFF2-40B4-BE49-F238E27FC236}">
                <a16:creationId xmlns:a16="http://schemas.microsoft.com/office/drawing/2014/main" id="{25953293-D664-4E7B-AC1E-7CDB66494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10</a:t>
            </a:r>
          </a:p>
        </p:txBody>
      </p:sp>
      <p:sp>
        <p:nvSpPr>
          <p:cNvPr id="4" name="text-10-3">
            <a:extLst xmlns:a="http://schemas.openxmlformats.org/drawingml/2006/main">
              <a:ext uri="{FF2B5EF4-FFF2-40B4-BE49-F238E27FC236}">
                <a16:creationId xmlns:a16="http://schemas.microsoft.com/office/drawing/2014/main" id="{C9D92A35-D9C4-4C3C-8E09-25458F644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只取整除</a:t>
            </a:r>
          </a:p>
        </p:txBody>
      </p:sp>
      <p:sp>
        <p:nvSpPr>
          <p:cNvPr id="5" name="text-10-4">
            <a:extLst xmlns:a="http://schemas.openxmlformats.org/drawingml/2006/main">
              <a:ext uri="{FF2B5EF4-FFF2-40B4-BE49-F238E27FC236}">
                <a16:creationId xmlns:a16="http://schemas.microsoft.com/office/drawing/2014/main" id="{E16BE2B8-C6DF-448B-9256-33D1B3D54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每次都加一</a:t>
            </a:r>
          </a:p>
        </p:txBody>
      </p:sp>
      <p:sp>
        <p:nvSpPr>
          <p:cNvPr id="6" name="text-10-5">
            <a:extLst xmlns:a="http://schemas.openxmlformats.org/drawingml/2006/main">
              <a:ext uri="{FF2B5EF4-FFF2-40B4-BE49-F238E27FC236}">
                <a16:creationId xmlns:a16="http://schemas.microsoft.com/office/drawing/2014/main" id="{EF7CF850-1995-48A5-814C-A0F035434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25 // 12 → 2</a:t>
            </a:r>
          </a:p>
        </p:txBody>
      </p:sp>
      <p:sp>
        <p:nvSpPr>
          <p:cNvPr id="7" name="text-10-6">
            <a:extLst xmlns:a="http://schemas.openxmlformats.org/drawingml/2006/main">
              <a:ext uri="{FF2B5EF4-FFF2-40B4-BE49-F238E27FC236}">
                <a16:creationId xmlns:a16="http://schemas.microsoft.com/office/drawing/2014/main" id="{96AE6D6A-B23F-4690-9D85-DBFE854C5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2辆只能坐24人</a:t>
            </a:r>
          </a:p>
        </p:txBody>
      </p:sp>
      <p:sp>
        <p:nvSpPr>
          <p:cNvPr id="8" name="text-10-7">
            <a:extLst xmlns:a="http://schemas.openxmlformats.org/drawingml/2006/main">
              <a:ext uri="{FF2B5EF4-FFF2-40B4-BE49-F238E27FC236}">
                <a16:creationId xmlns:a16="http://schemas.microsoft.com/office/drawing/2014/main" id="{19BCE2C1-E958-4822-A199-63EA48350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余下1人无座</a:t>
            </a:r>
          </a:p>
        </p:txBody>
      </p:sp>
      <p:sp>
        <p:nvSpPr>
          <p:cNvPr id="9" name="text-10-8">
            <a:extLst xmlns:a="http://schemas.openxmlformats.org/drawingml/2006/main">
              <a:ext uri="{FF2B5EF4-FFF2-40B4-BE49-F238E27FC236}">
                <a16:creationId xmlns:a16="http://schemas.microsoft.com/office/drawing/2014/main" id="{67A46911-6137-4807-9615-F20C3AE6C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24 // 12 + 1 → 3</a:t>
            </a:r>
          </a:p>
        </p:txBody>
      </p:sp>
      <p:sp>
        <p:nvSpPr>
          <p:cNvPr id="10" name="text-10-9">
            <a:extLst xmlns:a="http://schemas.openxmlformats.org/drawingml/2006/main">
              <a:ext uri="{FF2B5EF4-FFF2-40B4-BE49-F238E27FC236}">
                <a16:creationId xmlns:a16="http://schemas.microsoft.com/office/drawing/2014/main" id="{CF866E92-68B7-4BFC-B0C3-0899C69D0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24人只需2辆</a:t>
            </a:r>
          </a:p>
        </p:txBody>
      </p:sp>
      <p:sp>
        <p:nvSpPr>
          <p:cNvPr id="11" name="text-10-10">
            <a:extLst xmlns:a="http://schemas.openxmlformats.org/drawingml/2006/main">
              <a:ext uri="{FF2B5EF4-FFF2-40B4-BE49-F238E27FC236}">
                <a16:creationId xmlns:a16="http://schemas.microsoft.com/office/drawing/2014/main" id="{B059B09E-FEE8-49AC-8AD0-1610B44C3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整除时多算一辆</a:t>
            </a:r>
          </a:p>
        </p:txBody>
      </p:sp>
      <p:sp>
        <p:nvSpPr>
          <p:cNvPr id="12" name="text-10-11">
            <a:extLst xmlns:a="http://schemas.openxmlformats.org/drawingml/2006/main">
              <a:ext uri="{FF2B5EF4-FFF2-40B4-BE49-F238E27FC236}">
                <a16:creationId xmlns:a16="http://schemas.microsoft.com/office/drawing/2014/main" id="{611911FA-4A57-4B53-BB41-76158A6A3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先找反例，再判断算法是否符合规则。</a:t>
            </a:r>
          </a:p>
        </p:txBody>
      </p:sp>
    </p:spTree>
    <p:extLst>
      <p:ext uri="{BB962C8B-B14F-4D97-AF65-F5344CB8AC3E}">
        <p14:creationId xmlns:p14="http://schemas.microsoft.com/office/powerpoint/2010/main" val="21700296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1-0">
            <a:extLst xmlns:a="http://schemas.openxmlformats.org/drawingml/2006/main">
              <a:ext uri="{FF2B5EF4-FFF2-40B4-BE49-F238E27FC236}">
                <a16:creationId xmlns:a16="http://schemas.microsoft.com/office/drawing/2014/main" id="{32E3FF4B-9452-413A-9B49-68DFD7656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车数的边界检验</a:t>
            </a:r>
          </a:p>
        </p:txBody>
      </p:sp>
      <p:sp>
        <p:nvSpPr>
          <p:cNvPr id="2" name="text-11-1">
            <a:extLst xmlns:a="http://schemas.openxmlformats.org/drawingml/2006/main">
              <a:ext uri="{FF2B5EF4-FFF2-40B4-BE49-F238E27FC236}">
                <a16:creationId xmlns:a16="http://schemas.microsoft.com/office/drawing/2014/main" id="{DE60B25C-7169-4E39-8DC2-BCAA6CAB1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02 课</a:t>
            </a:r>
          </a:p>
        </p:txBody>
      </p:sp>
      <p:sp>
        <p:nvSpPr>
          <p:cNvPr id="3" name="text-11-2">
            <a:extLst xmlns:a="http://schemas.openxmlformats.org/drawingml/2006/main">
              <a:ext uri="{FF2B5EF4-FFF2-40B4-BE49-F238E27FC236}">
                <a16:creationId xmlns:a16="http://schemas.microsoft.com/office/drawing/2014/main" id="{04C56E8A-5115-426F-A7EA-20584959B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11</a:t>
            </a:r>
          </a:p>
        </p:txBody>
      </p:sp>
      <p:sp>
        <p:nvSpPr>
          <p:cNvPr id="4" name="text-11-3">
            <a:extLst xmlns:a="http://schemas.openxmlformats.org/drawingml/2006/main">
              <a:ext uri="{FF2B5EF4-FFF2-40B4-BE49-F238E27FC236}">
                <a16:creationId xmlns:a16="http://schemas.microsoft.com/office/drawing/2014/main" id="{D2C9B5B0-8319-40BD-824C-5B8B55176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怎样用人数和座位，反查自己的车数？</a:t>
            </a:r>
          </a:p>
        </p:txBody>
      </p:sp>
      <p:sp>
        <p:nvSpPr>
          <p:cNvPr id="5" name="text-11-4">
            <a:extLst xmlns:a="http://schemas.openxmlformats.org/drawingml/2006/main">
              <a:ext uri="{FF2B5EF4-FFF2-40B4-BE49-F238E27FC236}">
                <a16:creationId xmlns:a16="http://schemas.microsoft.com/office/drawing/2014/main" id="{7297681A-0DD6-4FBB-AFE8-D84D979E8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全部车辆的座位是否足够？</a:t>
            </a:r>
          </a:p>
        </p:txBody>
      </p:sp>
      <p:sp>
        <p:nvSpPr>
          <p:cNvPr id="6" name="text-11-5">
            <a:extLst xmlns:a="http://schemas.openxmlformats.org/drawingml/2006/main">
              <a:ext uri="{FF2B5EF4-FFF2-40B4-BE49-F238E27FC236}">
                <a16:creationId xmlns:a16="http://schemas.microsoft.com/office/drawing/2014/main" id="{E6617B31-AED9-449C-96B8-39CE71952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人数大于0时，少一辆还能坐下吗？</a:t>
            </a:r>
          </a:p>
        </p:txBody>
      </p:sp>
      <p:sp>
        <p:nvSpPr>
          <p:cNvPr id="7" name="text-11-6">
            <a:extLst xmlns:a="http://schemas.openxmlformats.org/drawingml/2006/main">
              <a:ext uri="{FF2B5EF4-FFF2-40B4-BE49-F238E27FC236}">
                <a16:creationId xmlns:a16="http://schemas.microsoft.com/office/drawing/2014/main" id="{2BE68DF8-24EA-4047-A83D-CFBEA6836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补测0人、1人和恰好坐满一车</a:t>
            </a:r>
          </a:p>
        </p:txBody>
      </p:sp>
    </p:spTree>
    <p:extLst>
      <p:ext uri="{BB962C8B-B14F-4D97-AF65-F5344CB8AC3E}">
        <p14:creationId xmlns:p14="http://schemas.microsoft.com/office/powerpoint/2010/main" val="43066062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2-0">
            <a:extLst xmlns:a="http://schemas.openxmlformats.org/drawingml/2006/main">
              <a:ext uri="{FF2B5EF4-FFF2-40B4-BE49-F238E27FC236}">
                <a16:creationId xmlns:a16="http://schemas.microsoft.com/office/drawing/2014/main" id="{61716CE8-127D-4372-8565-A7AB42AD5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迁移：读本装箱</a:t>
            </a:r>
          </a:p>
        </p:txBody>
      </p:sp>
      <p:sp>
        <p:nvSpPr>
          <p:cNvPr id="2" name="text-12-1">
            <a:extLst xmlns:a="http://schemas.openxmlformats.org/drawingml/2006/main">
              <a:ext uri="{FF2B5EF4-FFF2-40B4-BE49-F238E27FC236}">
                <a16:creationId xmlns:a16="http://schemas.microsoft.com/office/drawing/2014/main" id="{FA220F12-416B-4CEA-BD11-B67467AC5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02 课</a:t>
            </a:r>
          </a:p>
        </p:txBody>
      </p:sp>
      <p:sp>
        <p:nvSpPr>
          <p:cNvPr id="3" name="text-12-2">
            <a:extLst xmlns:a="http://schemas.openxmlformats.org/drawingml/2006/main">
              <a:ext uri="{FF2B5EF4-FFF2-40B4-BE49-F238E27FC236}">
                <a16:creationId xmlns:a16="http://schemas.microsoft.com/office/drawing/2014/main" id="{2D13E5CE-BC49-49BE-9996-95012D794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12</a:t>
            </a:r>
          </a:p>
        </p:txBody>
      </p:sp>
      <p:sp>
        <p:nvSpPr>
          <p:cNvPr id="4" name="text-12-3">
            <a:extLst xmlns:a="http://schemas.openxmlformats.org/drawingml/2006/main">
              <a:ext uri="{FF2B5EF4-FFF2-40B4-BE49-F238E27FC236}">
                <a16:creationId xmlns:a16="http://schemas.microsoft.com/office/drawing/2014/main" id="{1D22862F-1087-4A63-A089-0104B1B05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58本读本，每箱16本，怎样刚好装下？</a:t>
            </a:r>
          </a:p>
        </p:txBody>
      </p:sp>
      <p:sp>
        <p:nvSpPr>
          <p:cNvPr id="5" name="text-12-4">
            <a:extLst xmlns:a="http://schemas.openxmlformats.org/drawingml/2006/main">
              <a:ext uri="{FF2B5EF4-FFF2-40B4-BE49-F238E27FC236}">
                <a16:creationId xmlns:a16="http://schemas.microsoft.com/office/drawing/2014/main" id="{6D986007-9A94-41F1-9C0D-109176C08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把“人／车”替换成“本／箱”</a:t>
            </a:r>
          </a:p>
        </p:txBody>
      </p:sp>
      <p:sp>
        <p:nvSpPr>
          <p:cNvPr id="6" name="text-12-5">
            <a:extLst xmlns:a="http://schemas.openxmlformats.org/drawingml/2006/main">
              <a:ext uri="{FF2B5EF4-FFF2-40B4-BE49-F238E27FC236}">
                <a16:creationId xmlns:a16="http://schemas.microsoft.com/office/drawing/2014/main" id="{F3423951-3E5D-4B38-BFD3-FBC0BCD6F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保留算法，修改变量含义和输出单位</a:t>
            </a:r>
          </a:p>
        </p:txBody>
      </p:sp>
      <p:sp>
        <p:nvSpPr>
          <p:cNvPr id="7" name="text-12-6">
            <a:extLst xmlns:a="http://schemas.openxmlformats.org/drawingml/2006/main">
              <a:ext uri="{FF2B5EF4-FFF2-40B4-BE49-F238E27FC236}">
                <a16:creationId xmlns:a16="http://schemas.microsoft.com/office/drawing/2014/main" id="{316A2C83-E0E7-4002-90B8-47BDBB172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再选择一组恰好装满的数据</a:t>
            </a:r>
          </a:p>
        </p:txBody>
      </p:sp>
    </p:spTree>
    <p:extLst>
      <p:ext uri="{BB962C8B-B14F-4D97-AF65-F5344CB8AC3E}">
        <p14:creationId xmlns:p14="http://schemas.microsoft.com/office/powerpoint/2010/main" val="78864190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13-0">
            <a:extLst xmlns:a="http://schemas.openxmlformats.org/drawingml/2006/main">
              <a:ext uri="{FF2B5EF4-FFF2-40B4-BE49-F238E27FC236}">
                <a16:creationId xmlns:a16="http://schemas.microsoft.com/office/drawing/2014/main" id="{720B88ED-F72B-4A07-9EE4-6D1DE77A4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4 分钟</a:t>
            </a:r>
          </a:p>
        </p:txBody>
      </p:sp>
      <p:sp>
        <p:nvSpPr>
          <p:cNvPr id="2" name="text-13-1">
            <a:extLst xmlns:a="http://schemas.openxmlformats.org/drawingml/2006/main">
              <a:ext uri="{FF2B5EF4-FFF2-40B4-BE49-F238E27FC236}">
                <a16:creationId xmlns:a16="http://schemas.microsoft.com/office/drawing/2014/main" id="{537BDC16-1DDC-4709-A66F-F0C7B55E3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知识检测与自评</a:t>
            </a:r>
          </a:p>
        </p:txBody>
      </p:sp>
      <p:sp>
        <p:nvSpPr>
          <p:cNvPr id="3" name="text-13-2">
            <a:extLst xmlns:a="http://schemas.openxmlformats.org/drawingml/2006/main">
              <a:ext uri="{FF2B5EF4-FFF2-40B4-BE49-F238E27FC236}">
                <a16:creationId xmlns:a16="http://schemas.microsoft.com/office/drawing/2014/main" id="{E18EC487-30CF-45D1-BB00-3DC756E90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02 课</a:t>
            </a:r>
          </a:p>
        </p:txBody>
      </p:sp>
      <p:sp>
        <p:nvSpPr>
          <p:cNvPr id="4" name="text-13-3">
            <a:extLst xmlns:a="http://schemas.openxmlformats.org/drawingml/2006/main">
              <a:ext uri="{FF2B5EF4-FFF2-40B4-BE49-F238E27FC236}">
                <a16:creationId xmlns:a16="http://schemas.microsoft.com/office/drawing/2014/main" id="{3F2E7DB8-FB29-4E1F-92E2-4FD25A3E0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13</a:t>
            </a:r>
          </a:p>
        </p:txBody>
      </p:sp>
      <p:sp>
        <p:nvSpPr>
          <p:cNvPr id="5" name="text-13-4">
            <a:extLst xmlns:a="http://schemas.openxmlformats.org/drawingml/2006/main">
              <a:ext uri="{FF2B5EF4-FFF2-40B4-BE49-F238E27FC236}">
                <a16:creationId xmlns:a16="http://schemas.microsoft.com/office/drawing/2014/main" id="{98ED0E35-A496-4A90-859C-B80F96800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3-5">
            <a:extLst xmlns:a="http://schemas.openxmlformats.org/drawingml/2006/main">
              <a:ext uri="{FF2B5EF4-FFF2-40B4-BE49-F238E27FC236}">
                <a16:creationId xmlns:a16="http://schemas.microsoft.com/office/drawing/2014/main" id="{22F02C95-8EE0-4FFB-BD75-695B36443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独立完成网页“测一测”</a:t>
            </a:r>
          </a:p>
        </p:txBody>
      </p:sp>
      <p:sp>
        <p:nvSpPr>
          <p:cNvPr id="7" name="text-13-6">
            <a:extLst xmlns:a="http://schemas.openxmlformats.org/drawingml/2006/main">
              <a:ext uri="{FF2B5EF4-FFF2-40B4-BE49-F238E27FC236}">
                <a16:creationId xmlns:a16="http://schemas.microsoft.com/office/drawing/2014/main" id="{23D893AE-BDEB-480B-8118-B5EB79982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3-7">
            <a:extLst xmlns:a="http://schemas.openxmlformats.org/drawingml/2006/main">
              <a:ext uri="{FF2B5EF4-FFF2-40B4-BE49-F238E27FC236}">
                <a16:creationId xmlns:a16="http://schemas.microsoft.com/office/drawing/2014/main" id="{F5AEFFE2-39C2-478E-80A8-D1E3FA9B1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订正时写出依据，不只换选项</a:t>
            </a:r>
          </a:p>
        </p:txBody>
      </p:sp>
      <p:sp>
        <p:nvSpPr>
          <p:cNvPr id="9" name="text-13-8">
            <a:extLst xmlns:a="http://schemas.openxmlformats.org/drawingml/2006/main">
              <a:ext uri="{FF2B5EF4-FFF2-40B4-BE49-F238E27FC236}">
                <a16:creationId xmlns:a16="http://schemas.microsoft.com/office/drawing/2014/main" id="{DE638E25-3CF3-4F79-8EE6-47E1F2739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3-9">
            <a:extLst xmlns:a="http://schemas.openxmlformats.org/drawingml/2006/main">
              <a:ext uri="{FF2B5EF4-FFF2-40B4-BE49-F238E27FC236}">
                <a16:creationId xmlns:a16="http://schemas.microsoft.com/office/drawing/2014/main" id="{FD3FAD5B-22D1-440F-BFD6-72DD54BC9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提交三组分车记录与边界解释</a:t>
            </a:r>
          </a:p>
        </p:txBody>
      </p:sp>
      <p:sp>
        <p:nvSpPr>
          <p:cNvPr id="11" name="text-13-10">
            <a:extLst xmlns:a="http://schemas.openxmlformats.org/drawingml/2006/main">
              <a:ext uri="{FF2B5EF4-FFF2-40B4-BE49-F238E27FC236}">
                <a16:creationId xmlns:a16="http://schemas.microsoft.com/office/drawing/2014/main" id="{7DD65CDA-6211-4404-92EB-39A850411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13-11">
            <a:extLst xmlns:a="http://schemas.openxmlformats.org/drawingml/2006/main">
              <a:ext uri="{FF2B5EF4-FFF2-40B4-BE49-F238E27FC236}">
                <a16:creationId xmlns:a16="http://schemas.microsoft.com/office/drawing/2014/main" id="{02E2F4B0-C166-446E-9ABE-7E7888F8D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自评：我能否区分满车与总车数</a:t>
            </a:r>
          </a:p>
        </p:txBody>
      </p:sp>
      <p:sp>
        <p:nvSpPr>
          <p:cNvPr id="13" name="text-13-12">
            <a:extLst xmlns:a="http://schemas.openxmlformats.org/drawingml/2006/main">
              <a:ext uri="{FF2B5EF4-FFF2-40B4-BE49-F238E27FC236}">
                <a16:creationId xmlns:a16="http://schemas.microsoft.com/office/drawing/2014/main" id="{9095088F-B2B6-41DF-A8C9-620A69C48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0e126dc64b8045bf"/>
              </a:rPr>
              <a:t>进入本课“测一测”</a:t>
            </a:r>
          </a:p>
        </p:txBody>
      </p:sp>
    </p:spTree>
    <p:extLst>
      <p:ext uri="{BB962C8B-B14F-4D97-AF65-F5344CB8AC3E}">
        <p14:creationId xmlns:p14="http://schemas.microsoft.com/office/powerpoint/2010/main" val="990346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4-0">
            <a:extLst xmlns:a="http://schemas.openxmlformats.org/drawingml/2006/main">
              <a:ext uri="{FF2B5EF4-FFF2-40B4-BE49-F238E27FC236}">
                <a16:creationId xmlns:a16="http://schemas.microsoft.com/office/drawing/2014/main" id="{D27AFD8A-4D57-43F9-9675-E726255AB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分组计算与边界检验</a:t>
            </a:r>
          </a:p>
        </p:txBody>
      </p:sp>
      <p:sp>
        <p:nvSpPr>
          <p:cNvPr id="2" name="text-14-1">
            <a:extLst xmlns:a="http://schemas.openxmlformats.org/drawingml/2006/main">
              <a:ext uri="{FF2B5EF4-FFF2-40B4-BE49-F238E27FC236}">
                <a16:creationId xmlns:a16="http://schemas.microsoft.com/office/drawing/2014/main" id="{2C40115B-FE77-4075-9328-1216ED90E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02 课</a:t>
            </a:r>
          </a:p>
        </p:txBody>
      </p:sp>
      <p:sp>
        <p:nvSpPr>
          <p:cNvPr id="3" name="text-14-2">
            <a:extLst xmlns:a="http://schemas.openxmlformats.org/drawingml/2006/main">
              <a:ext uri="{FF2B5EF4-FFF2-40B4-BE49-F238E27FC236}">
                <a16:creationId xmlns:a16="http://schemas.microsoft.com/office/drawing/2014/main" id="{3D3B3B9A-47E7-46D5-B1AD-A24E49FC0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14</a:t>
            </a:r>
          </a:p>
        </p:txBody>
      </p:sp>
      <p:sp>
        <p:nvSpPr>
          <p:cNvPr id="4" name="text-14-3">
            <a:extLst xmlns:a="http://schemas.openxmlformats.org/drawingml/2006/main">
              <a:ext uri="{FF2B5EF4-FFF2-40B4-BE49-F238E27FC236}">
                <a16:creationId xmlns:a16="http://schemas.microsoft.com/office/drawing/2014/main" id="{6D2D3E11-1BF4-4ABA-B64D-3F529B822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2882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//数完整组，%数余下部分</a:t>
            </a:r>
          </a:p>
        </p:txBody>
      </p:sp>
      <p:sp>
        <p:nvSpPr>
          <p:cNvPr id="5" name="text-14-4">
            <a:extLst xmlns:a="http://schemas.openxmlformats.org/drawingml/2006/main">
              <a:ext uri="{FF2B5EF4-FFF2-40B4-BE49-F238E27FC236}">
                <a16:creationId xmlns:a16="http://schemas.microsoft.com/office/drawing/2014/main" id="{FAD01D26-0992-4C61-A0DB-0192D0571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19450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有余量与恰好整除，都必须测试</a:t>
            </a:r>
          </a:p>
        </p:txBody>
      </p:sp>
      <p:sp>
        <p:nvSpPr>
          <p:cNvPr id="6" name="text-14-5">
            <a:extLst xmlns:a="http://schemas.openxmlformats.org/drawingml/2006/main">
              <a:ext uri="{FF2B5EF4-FFF2-40B4-BE49-F238E27FC236}">
                <a16:creationId xmlns:a16="http://schemas.microsoft.com/office/drawing/2014/main" id="{EB263E39-05E4-4014-A6E8-2B3438BF4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1007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算法的结论受输入范围和规则约束</a:t>
            </a:r>
          </a:p>
        </p:txBody>
      </p:sp>
      <p:sp>
        <p:nvSpPr>
          <p:cNvPr id="7" name="text-14-6">
            <a:extLst xmlns:a="http://schemas.openxmlformats.org/drawingml/2006/main">
              <a:ext uri="{FF2B5EF4-FFF2-40B4-BE49-F238E27FC236}">
                <a16:creationId xmlns:a16="http://schemas.microsoft.com/office/drawing/2014/main" id="{AC3FB058-1264-4A7D-A2C6-A4BD8B05F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6740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abf63ba174834c0b"/>
              </a:rPr>
              <a:t>回到本课学习记录</a:t>
            </a:r>
          </a:p>
        </p:txBody>
      </p:sp>
    </p:spTree>
    <p:extLst>
      <p:ext uri="{BB962C8B-B14F-4D97-AF65-F5344CB8AC3E}">
        <p14:creationId xmlns:p14="http://schemas.microsoft.com/office/powerpoint/2010/main" val="10842754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2026-10-13T08:39:38.9140000Z</dcterms:created>
  <dcterms:modified xsi:type="dcterms:W3CDTF">2026-10-13T08:39:38.9140000Z</dcterms:modified>
</coreProperties>
</file>