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cda7d19d024a9f" /><Relationship Type="http://schemas.openxmlformats.org/officeDocument/2006/relationships/extended-properties" Target="/docProps/app.xml" Id="Rd4d08b9a3b104474" /><Relationship Type="http://schemas.openxmlformats.org/officeDocument/2006/relationships/officeDocument" Target="/ppt/presentation.xml" Id="R85a0e011ab9348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68f2317a9b4c21"/>
  </p:sldMasterIdLst>
  <p:notesMasterIdLst>
    <p:notesMasterId xmlns:r="http://schemas.openxmlformats.org/officeDocument/2006/relationships" r:id="R83ca4c3a922348c1"/>
  </p:notesMasterIdLst>
  <p:sldIdLst>
    <p:sldId xmlns:r="http://schemas.openxmlformats.org/officeDocument/2006/relationships" id="256" r:id="R65831930b2ca4e36"/>
    <p:sldId xmlns:r="http://schemas.openxmlformats.org/officeDocument/2006/relationships" id="257" r:id="R545e3048b4dc4b0f"/>
    <p:sldId xmlns:r="http://schemas.openxmlformats.org/officeDocument/2006/relationships" id="258" r:id="R87c9f8bf09fb4b1f"/>
    <p:sldId xmlns:r="http://schemas.openxmlformats.org/officeDocument/2006/relationships" id="259" r:id="Re0200e0980684859"/>
    <p:sldId xmlns:r="http://schemas.openxmlformats.org/officeDocument/2006/relationships" id="260" r:id="Ra3f20b5aaa1747cd"/>
    <p:sldId xmlns:r="http://schemas.openxmlformats.org/officeDocument/2006/relationships" id="261" r:id="R4f7ee8bbd8b54352"/>
    <p:sldId xmlns:r="http://schemas.openxmlformats.org/officeDocument/2006/relationships" id="262" r:id="Rc157e60c892d4fdc"/>
    <p:sldId xmlns:r="http://schemas.openxmlformats.org/officeDocument/2006/relationships" id="263" r:id="Rf87af44a29db4930"/>
    <p:sldId xmlns:r="http://schemas.openxmlformats.org/officeDocument/2006/relationships" id="264" r:id="Rc7ff86598c7a416d"/>
    <p:sldId xmlns:r="http://schemas.openxmlformats.org/officeDocument/2006/relationships" id="265" r:id="R24f055ce28314264"/>
    <p:sldId xmlns:r="http://schemas.openxmlformats.org/officeDocument/2006/relationships" id="266" r:id="R0c501e718d194008"/>
    <p:sldId xmlns:r="http://schemas.openxmlformats.org/officeDocument/2006/relationships" id="267" r:id="R74e866f0cc2747b4"/>
    <p:sldId xmlns:r="http://schemas.openxmlformats.org/officeDocument/2006/relationships" id="268" r:id="Red43c62b086d4f32"/>
    <p:sldId xmlns:r="http://schemas.openxmlformats.org/officeDocument/2006/relationships" id="269" r:id="R9d4bd43833484695"/>
    <p:sldId xmlns:r="http://schemas.openxmlformats.org/officeDocument/2006/relationships" id="270" r:id="Ra0cdbdbd060c4d2d"/>
    <p:sldId xmlns:r="http://schemas.openxmlformats.org/officeDocument/2006/relationships" id="271" r:id="Rfbd4a82a4b7a413a"/>
    <p:sldId xmlns:r="http://schemas.openxmlformats.org/officeDocument/2006/relationships" id="272" r:id="Rda5ddf4faff44113"/>
    <p:sldId xmlns:r="http://schemas.openxmlformats.org/officeDocument/2006/relationships" id="273" r:id="Re84fde90298d4a0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f3b1c1374645a8" /><Relationship Type="http://schemas.openxmlformats.org/officeDocument/2006/relationships/slideMaster" Target="/ppt/slideMasters/slideMaster1.xml" Id="Rde68f2317a9b4c21" /><Relationship Type="http://schemas.openxmlformats.org/officeDocument/2006/relationships/notesMaster" Target="/ppt/notesMasters/notesMaster1.xml" Id="R83ca4c3a922348c1" /><Relationship Type="http://schemas.openxmlformats.org/officeDocument/2006/relationships/presProps" Target="/ppt/presProps.xml" Id="Rb06de05bf6f64f5d" /><Relationship Type="http://schemas.openxmlformats.org/officeDocument/2006/relationships/tableStyles" Target="/ppt/tableStyles.xml" Id="R053809931eae499f" /><Relationship Type="http://schemas.openxmlformats.org/officeDocument/2006/relationships/slide" Target="/ppt/slides/slide1.xml" Id="R65831930b2ca4e36" /><Relationship Type="http://schemas.openxmlformats.org/officeDocument/2006/relationships/slide" Target="/ppt/slides/slide2.xml" Id="R545e3048b4dc4b0f" /><Relationship Type="http://schemas.openxmlformats.org/officeDocument/2006/relationships/slide" Target="/ppt/slides/slide3.xml" Id="R87c9f8bf09fb4b1f" /><Relationship Type="http://schemas.openxmlformats.org/officeDocument/2006/relationships/slide" Target="/ppt/slides/slide4.xml" Id="Re0200e0980684859" /><Relationship Type="http://schemas.openxmlformats.org/officeDocument/2006/relationships/slide" Target="/ppt/slides/slide5.xml" Id="Ra3f20b5aaa1747cd" /><Relationship Type="http://schemas.openxmlformats.org/officeDocument/2006/relationships/slide" Target="/ppt/slides/slide6.xml" Id="R4f7ee8bbd8b54352" /><Relationship Type="http://schemas.openxmlformats.org/officeDocument/2006/relationships/slide" Target="/ppt/slides/slide7.xml" Id="Rc157e60c892d4fdc" /><Relationship Type="http://schemas.openxmlformats.org/officeDocument/2006/relationships/slide" Target="/ppt/slides/slide8.xml" Id="Rf87af44a29db4930" /><Relationship Type="http://schemas.openxmlformats.org/officeDocument/2006/relationships/slide" Target="/ppt/slides/slide9.xml" Id="Rc7ff86598c7a416d" /><Relationship Type="http://schemas.openxmlformats.org/officeDocument/2006/relationships/slide" Target="/ppt/slides/slide10.xml" Id="R24f055ce28314264" /><Relationship Type="http://schemas.openxmlformats.org/officeDocument/2006/relationships/slide" Target="/ppt/slides/slide11.xml" Id="R0c501e718d194008" /><Relationship Type="http://schemas.openxmlformats.org/officeDocument/2006/relationships/slide" Target="/ppt/slides/slide12.xml" Id="R74e866f0cc2747b4" /><Relationship Type="http://schemas.openxmlformats.org/officeDocument/2006/relationships/slide" Target="/ppt/slides/slide13.xml" Id="Red43c62b086d4f32" /><Relationship Type="http://schemas.openxmlformats.org/officeDocument/2006/relationships/slide" Target="/ppt/slides/slide14.xml" Id="R9d4bd43833484695" /><Relationship Type="http://schemas.openxmlformats.org/officeDocument/2006/relationships/slide" Target="/ppt/slides/slide15.xml" Id="Ra0cdbdbd060c4d2d" /><Relationship Type="http://schemas.openxmlformats.org/officeDocument/2006/relationships/slide" Target="/ppt/slides/slide16.xml" Id="Rfbd4a82a4b7a413a" /><Relationship Type="http://schemas.openxmlformats.org/officeDocument/2006/relationships/slide" Target="/ppt/slides/slide17.xml" Id="Rda5ddf4faff44113" /><Relationship Type="http://schemas.openxmlformats.org/officeDocument/2006/relationships/slide" Target="/ppt/slides/slide18.xml" Id="Re84fde90298d4a0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6c9f5728704e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c73adba413345ae" /><Relationship Type="http://schemas.openxmlformats.org/officeDocument/2006/relationships/notesMaster" Target="/ppt/notesMasters/notesMaster1.xml" Id="Rbef8e728419745e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7ae242367c4bb5" /><Relationship Type="http://schemas.openxmlformats.org/officeDocument/2006/relationships/notesMaster" Target="/ppt/notesMasters/notesMaster1.xml" Id="R05b85cccba71493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a62acd310e4ea2" /><Relationship Type="http://schemas.openxmlformats.org/officeDocument/2006/relationships/notesMaster" Target="/ppt/notesMasters/notesMaster1.xml" Id="Reb38bc830b4943e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569e4aa1964a67" /><Relationship Type="http://schemas.openxmlformats.org/officeDocument/2006/relationships/notesMaster" Target="/ppt/notesMasters/notesMaster1.xml" Id="R4666c37e9ab842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2600bb3a5040aa" /><Relationship Type="http://schemas.openxmlformats.org/officeDocument/2006/relationships/notesMaster" Target="/ppt/notesMasters/notesMaster1.xml" Id="R904f477cdea549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706efb4bac145ea" /><Relationship Type="http://schemas.openxmlformats.org/officeDocument/2006/relationships/notesMaster" Target="/ppt/notesMasters/notesMaster1.xml" Id="R485d771045f145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a9702ff18f4ae6" /><Relationship Type="http://schemas.openxmlformats.org/officeDocument/2006/relationships/notesMaster" Target="/ppt/notesMasters/notesMaster1.xml" Id="R3f572640f9fa48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eb27df153442bc" /><Relationship Type="http://schemas.openxmlformats.org/officeDocument/2006/relationships/notesMaster" Target="/ppt/notesMasters/notesMaster1.xml" Id="R9cba05ff2ec64af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1d23d88558e4138" /><Relationship Type="http://schemas.openxmlformats.org/officeDocument/2006/relationships/notesMaster" Target="/ppt/notesMasters/notesMaster1.xml" Id="Ra0bf999a77ec4b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4da056805624f1f" /><Relationship Type="http://schemas.openxmlformats.org/officeDocument/2006/relationships/notesMaster" Target="/ppt/notesMasters/notesMaster1.xml" Id="R4e5fbbff2a9646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df33c96edc4443b" /><Relationship Type="http://schemas.openxmlformats.org/officeDocument/2006/relationships/notesMaster" Target="/ppt/notesMasters/notesMaster1.xml" Id="Rc48872296cfc419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2c8f99d09b4360" /><Relationship Type="http://schemas.openxmlformats.org/officeDocument/2006/relationships/notesMaster" Target="/ppt/notesMasters/notesMaster1.xml" Id="R09ddf2408e914ed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a067d38f3c64e70" /><Relationship Type="http://schemas.openxmlformats.org/officeDocument/2006/relationships/notesMaster" Target="/ppt/notesMasters/notesMaster1.xml" Id="Rdc3858db5b744ce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bd2a05b72154b72" /><Relationship Type="http://schemas.openxmlformats.org/officeDocument/2006/relationships/notesMaster" Target="/ppt/notesMasters/notesMaster1.xml" Id="Rc25465b57c6f4ef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ae32062c65341e2" /><Relationship Type="http://schemas.openxmlformats.org/officeDocument/2006/relationships/notesMaster" Target="/ppt/notesMasters/notesMaster1.xml" Id="Rc03add8e9b2f496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f5f1f4e8bd640b2" /><Relationship Type="http://schemas.openxmlformats.org/officeDocument/2006/relationships/notesMaster" Target="/ppt/notesMasters/notesMaster1.xml" Id="R70b8126b423d46b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7d427a34b444bf3" /><Relationship Type="http://schemas.openxmlformats.org/officeDocument/2006/relationships/notesMaster" Target="/ppt/notesMasters/notesMaster1.xml" Id="R9d1a93b22834421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22bc2fe69f7477f" /><Relationship Type="http://schemas.openxmlformats.org/officeDocument/2006/relationships/notesMaster" Target="/ppt/notesMasters/notesMaster1.xml" Id="Rcc9c27cab4974a0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第1页 校园义卖找零助手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开场：今天给校园义卖做一个找零助手。学生在本课离线网页独立运行和修改代码，老师用投影讲清关键问题。今天只学变量、赋值、数字与字符串、print，不扩展到 input、条件判断或循环。</a:t>
            </a:r>
          </a:p>
          <a:p>
            <a:r>
              <a:rPr lang="zh-CN"/>
              <a:t>课前准备：将完整课程包解压到学生电脑，用浏览器打开包内本课HTML。无需登录或联网。Python已内嵌，首次打开稍候本机初始化。</a:t>
            </a:r>
          </a:p>
          <a:p>
            <a:r>
              <a:rPr lang="zh-CN"/>
              <a:t>总时长45分钟；各页依次为1、2、1、2、2、3、2、2、8、2、5、2、2、2、4、1、3、1分钟。封面插画为教学情境示意。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找零助手必须知道哪些数据？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单价、数量、付款。总价和找零由程序计算。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区分已知数据与待求结果，先不引入输入、分支和循环。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第2页 这张义卖小票，怎样算？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不展示代码，也暂不运行。请学生在纸上写下总价与找零，找两名学生说算式。预期：6×3=18元，50−18=32元。追问：如果换价格、换数量或换付款，哪些数据改变？引出单价、数量、付款，以及始终保留的计算关系。价格均为课堂模拟数据，不是真实售价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6元一份，买3份，付50元，总价与找零各多少？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总价18元，找零32元。单价、数量、付款可以变，计算关系保持。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是否先手算；是否把找零误写成总价减付款。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第3页 今天完成一份可复用的小票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明确三个可观察的成果：能说变量的含义；能用两组修改数据核对输出；能解释赋值的顺序。课堂收集的证据是学生代码、运行输出和口头解释。网页显示已完成还需要五小步、程序检测、知识检测与迁移自评四项齐全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怎样证明程序能重复使用？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至少换两组数据手算、运行并比对，再说明变量含义和计算顺序。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把程序能运行与结果正确、解释正确分开。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第4页 学生学习入口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打开完整课程包中“学生离线课程/第01课.html”。PPT中的绿色链接可直接打开本课。离线版无需班级座号或密码，打开后先停留在“学一学”。本页可课前投影。全包保持原有文件夹位置，若演示软件拦截相对链接，就从文件夹手动打开。完成后用导出学习记录JSON和学习报告保留证据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离线文件从哪里打开，怎样保留学习记录？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打开课程包内学生离线课程/第01课.html，无需登录或联网。使用导出学习记录保留JSON，再下载学习报告或代码。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确认每台电脑能进入学一学，不在网站登录页等待；导出文件落到自己的文件夹。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第5页 变量：给数据一个名字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指着第一行提问：price 是什么，6 是什么？让学生用完整句回答“price 当前保存单价6”。再读 count 和 money。用变量名保存数据，换商品时就容易修改。强调变量名与数值不同。本课沿用网页的变量名，后续自动程序检测依赖这些名字。单位用于理解和输出说明，算术表达式里只写数值。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price = 6中，price和6分别是什么？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price是变量名，当前保存数值6，表示单价6元/份。count为数量，money为付款。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变量名拼写、英文等号，以及把单位写进数字的错误。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第6页 赋值：先算右边，再存入左边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边指代码边口述：先取得 price 和 count 的当前值，右边相乘得到18，再把结果存入 total。第二行使用已经算出的 total，付款减总价得到32，再存入 change。请学生解释为什么不能把计算找零放在总价之前。此阶段不讲浮点误差。基础任务按非负单价、非负整数数量、付款不少于总价来设置。强调英文星号，避免输入数学乘号×。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为什么先计算total，再计算change？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change使用total当前保存的总价；total须先由price * count算出。右边先算，结果再存入左边。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是否输入×而非*，是否交换计算顺序或写死答案。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第7页 print：把结果显示出来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先请学生预测两行输出。print 的作用是把结果显示出来，引号里的“总价”“找零”“元”是说明文字，total、change 不加引号才能取出变量的当前值。逗号分开各部分，默认输出时部分之间有空格。请一名学生说 print("total") 和 print(total) 的区别。检查英文半角括号、逗号和引号。本课预置输入框留空即可。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print("total")与print(total)有什么不同？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前者显示文字total，后者显示变量total的当前值，例如18。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引号、括号、逗号是否为英文半角；标签和变量是否区分。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第8页 数字与字符串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遮住或口头暂停结果，问学生两段程序是否相同。数字6与字符串"6"看起来相似，但用途不同；两个数字相加得9，两个字符串用+连接为63。运行输出不带引号。不要把“有引号不能计算”说成绝对规则，只强调本例字符串连接与数字加法不同。本课不扩展 int() 等类型转换。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6 + 3与"6" + "3"的结果各是什么？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分别为9与63。前者数字相加，后者连接字符串。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学生能否根据引号判断类型，避免笼统说字符串不能运算。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第9页 自主操作一：完成 5 个小步</a:t>
            </a:r>
          </a:p>
          <a:p>
            <a:r>
              <a:rPr lang="zh-CN"/>
              <a:t>建议用时：8分钟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保持此页投影，学生在网页独立完成5个小步。不要逐题带做。前2分钟巡视变量与乘号；第4分钟观察引号辨析；最后3分钟看两个代码填空是否运行并检查。卡住时先请学生读题，再用网页提示，必要时向老师求助。</a:t>
            </a:r>
          </a:p>
          <a:p>
            <a:r>
              <a:rPr lang="zh-CN"/>
              <a:t>教师参考：小步1 price保存单价3；小步2 *；小步3 输出32；小步4 count=4；小步5 money-total。基础薄弱学生优先完成本步、看反馈再走下一步。提前完成者用一句话说明第4或第5小步的计算顺序。不要进入后续课。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某一步卡住时，先做什么？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先重读任务、确认要求输出，再看提示并用自己的话解释。五步答案见本页教师参考。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前2分钟看变量/乘号，第4分钟看引号，最后看代码修改及检查反馈。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先认识变量：单价3元</a:t>
            </a:r>
          </a:p>
          <a:p>
            <a:r>
              <a:rPr lang="zh-CN"/>
              <a:t>解释：price保存单价3。把单价取一个名字，换价格时就容易修改。</a:t>
            </a:r>
          </a:p>
          <a:p>
            <a:r>
              <a:rPr lang="zh-CN"/>
              <a:t/>
            </a:r>
          </a:p>
          <a:p>
            <a:r>
              <a:rPr lang="zh-CN"/>
              <a:t>总价用哪种运算：*</a:t>
            </a:r>
          </a:p>
          <a:p>
            <a:r>
              <a:rPr lang="zh-CN"/>
              <a:t>解释：*是乘法：单价乘数量得到总价，这里是6元。</a:t>
            </a:r>
          </a:p>
          <a:p>
            <a:r>
              <a:rPr lang="zh-CN"/>
              <a:t/>
            </a:r>
          </a:p>
          <a:p>
            <a:r>
              <a:rPr lang="zh-CN"/>
              <a:t>数字还是文字：32</a:t>
            </a:r>
          </a:p>
          <a:p>
            <a:r>
              <a:rPr lang="zh-CN"/>
              <a:t>解释："3"和"2"是两个字符串，+把它们拼成"32"。</a:t>
            </a:r>
          </a:p>
          <a:p>
            <a:r>
              <a:rPr lang="zh-CN"/>
              <a:t/>
            </a:r>
          </a:p>
          <a:p>
            <a:r>
              <a:rPr lang="zh-CN"/>
              <a:t>改一次数量：price = 3</a:t>
            </a:r>
          </a:p>
          <a:p>
            <a:r>
              <a:rPr lang="zh-CN"/>
              <a:t>count = 4</a:t>
            </a:r>
          </a:p>
          <a:p>
            <a:r>
              <a:rPr lang="zh-CN"/>
              <a:t>total = price * count</a:t>
            </a:r>
          </a:p>
          <a:p>
            <a:r>
              <a:rPr lang="zh-CN"/>
              <a:t>print(total)</a:t>
            </a:r>
          </a:p>
          <a:p>
            <a:r>
              <a:rPr lang="zh-CN"/>
              <a:t>预期输出：12</a:t>
            </a:r>
          </a:p>
          <a:p>
            <a:r>
              <a:rPr lang="zh-CN"/>
              <a:t>解释：count改为4后，下一行重新计算3 * 4，总价就是12。</a:t>
            </a:r>
          </a:p>
          <a:p>
            <a:r>
              <a:rPr lang="zh-CN"/>
              <a:t/>
            </a:r>
          </a:p>
          <a:p>
            <a:r>
              <a:rPr lang="zh-CN"/>
              <a:t>再算找零：money = 10</a:t>
            </a:r>
          </a:p>
          <a:p>
            <a:r>
              <a:rPr lang="zh-CN"/>
              <a:t>total = 6</a:t>
            </a:r>
          </a:p>
          <a:p>
            <a:r>
              <a:rPr lang="zh-CN"/>
              <a:t>change = money - total</a:t>
            </a:r>
          </a:p>
          <a:p>
            <a:r>
              <a:rPr lang="zh-CN"/>
              <a:t>print(change)</a:t>
            </a:r>
          </a:p>
          <a:p>
            <a:r>
              <a:rPr lang="zh-CN"/>
              <a:t>预期输出：4</a:t>
            </a:r>
          </a:p>
          <a:p>
            <a:r>
              <a:rPr lang="zh-CN"/>
              <a:t>解释：先有总价，再用付款减总价：10 - 6得到4。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第10页 一份完整的找零程序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请学生把五个小步放回真实任务。让学生按照保存数据、计算结果、显示小票的顺序读七行代码。提问：为什么 total 和 change 的位置不能随意调换？确认一份程序既要算出结果，也要有使用者看得懂的文字和单位。这是网页原始范例代码。下一页学生进入“改一改 · 运行”，自行先运行原始例子。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这七行中，数据、计算、输出分别在哪？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前三行为数据，随后两行为计算，最后两行为输出。总价18元，找零32元。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是否能指出依赖关系，而不只是按颜色或位置背代码。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第11页 自主操作二：换一笔义卖数据</a:t>
            </a:r>
          </a:p>
          <a:p>
            <a:r>
              <a:rPr lang="zh-CN"/>
              <a:t>建议用时：5分钟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先运行原程序，确认总价18元、找零32元；然后按本页改为price=8、count=2、money=20，预期16元、4元。不要提前把答案投影，让学生手算后比对。只改开头数据，保留price、count、money、total、change。常见问题：输入中文符号；忘了从___改成实际值；把total写死；总价正确而找零用错变量。引导学生先读报错位置和变量，不代替输入。首次打开时等待内嵌Python在本机初始化，无需联网下载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8元两份付20元，只需改哪几行？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改price=8、count=2、money=20；总价16元、找零4元。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先预测再运行；输入区留空；不改变量名和计算关系。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第12页 核对结果：三组数据都要成立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对照自己的变式输出，说出16、4分别从哪里来，再点击“检测我的程序”。检测用原始数据、变式数据和恰好付款的数据，核对total、change与数字输出。检查通过不能替代解释。如果把total或change直接写死成答案，换数据检测会暴露问题。不要改变量名。第三组10×5=50，找零50−50=0。修改已通过的代码后，需要重新检测。 程序检测同时核对结果变量和数字输出；按示例顺序输出总价、找零。可修改标签、添加说明或额外数据，仍须保留这些目标结果的输出与先后顺序。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恰好付款时找零是多少，说明什么？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10元×5份=50元，付50元找零0元。零是正确结果，也是一组应测试的边界。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是否用输出和手算双重核验；修改程序后是否重新检测。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第13页 数量变了，总价会自动变吗？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先让学生独立预测，再同桌解释20秒。预期输出10。请学生按行记录：price=5，count=2，total=10，count改成4，total仍是10。要点：赋值是在执行当下计算并保存结果，没有建立自动更新的永久关系。此例用不同数据解释赋值原理，课末由学生独立迁移到网页检测题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count变成4后，为什么total仍可能是10？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total在第3行已经保存5×2=10；后面只给count赋值，没有重新计算total。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让学生逐行记变量值；特别听是否把赋值误作永久等式。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第14页 重新计算，才得到新的总价</a:t>
            </a:r>
          </a:p>
          <a:p>
            <a:r>
              <a:rPr lang="zh-CN"/>
              <a:t>建议用时：2分钟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解释两种情形。情形一：在代码开头改count，再从头运行，total会按新数据重算。情形二：同一次执行过程中，在计算total之后才给count新值，必须再执行total=price*count才会更新。新增一行不是所有改数场景都必须补，只是本页顺序下需要重新计算。若要新找零，之后还需重算change。用这一对例子避免学生误解“编辑count后重新运行也不会变”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编辑开头的count再从头运行，与本页执行中途改count有何区别？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从头运行会重新执行total公式；中途修改count后，需要再执行total=price*count才更新total。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避免形成“改数量永远不会更新总价”的新误解。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第15页 自主操作三：设计自己的义卖小票</a:t>
            </a:r>
          </a:p>
          <a:p>
            <a:r>
              <a:rPr lang="zh-CN"/>
              <a:t>建议用时：4分钟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学生在原程序上自定模拟商品和数据，保留全部既有变量名与计算关系。本任务设置一组自己选的数据，手算后运行核对。加上之前8/2/20的变式，累计完成两组修改数据，不需要新增输入功能。提示输出单价、数量可用 print("单价",price,"元") 和 print("数量",count,"份")，不要一开始就展示完整答案。让同桌独立手算核对。基础薄弱学生先完成计算与总价、找零输出，再补单价、数量；学有余力者增加商品名称与付款说明，或一次运行先后打印两张小票。付款不足情形留给后续选择结构。修改后重新检测程序。 程序检测同时核对结果变量和数字输出；按示例顺序输出总价、找零。可修改标签、添加说明或额外数据，仍须保留这些目标结果的输出与先后顺序。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怎样让同桌核验自己设计的小票？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说清模拟单价、数量、付款，给出含单位的输出，再由同桌独立手算核对。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保留约定变量名；数量非负整数、付款不少于总价；至少已有两组修改数据证据。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../学生离线课程/第01课.html#lesson=1&amp;tab=practice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第16页 给同桌解释这一行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同桌轮流用各自数据解释这一行，不能只背“单价乘数量”。倾听是否说出先取右侧当前值、再存左侧变量。若学生说“等号两边永远相等”，回指第13—14页纠正。教师抽一名学生作20秒说明。可给求助AI的学生补充口头提醒：说明自己试过什么、只要提示，最后仍须自己运行核验。无需开展AI选做实验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用自己的数字解释total = price * count。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先取price和count当前值，相乘得到总价，再把该结果保存到total。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是否说出先右后左；若只背“单价乘数量”，追问当前值从哪里来。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第17页 课末检测与迁移自评</a:t>
            </a:r>
          </a:p>
          <a:p>
            <a:r>
              <a:rPr lang="zh-CN"/>
              <a:t>建议用时：3分钟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独立选择和提交，教师不口述选项。只在学生提交后依据班级错误情况讲评。教师参考：题1输出7，先用旧值5计算5+2，再保存7；题2total为18，count变化后没有重新计算total；题3找零26元。自评三项为：能说清数据含义，换两组模拟数据并手算核对，能解释改数量后还要重算总价。按真实完成情况勾选，未完成者补做，不为进度强行打勾。四项齐全才显示已完成。最后导出学习记录JSON和学习报告，必要时“下载代码”保留作品。离线记录仅在本机，不会上传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本课完成时应留下哪些证据？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五小步通过、生活问题程序检测、三道知识题、真实自评，再导出学习记录及代码。知识题解释见教师参考。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不口述答案代答；错题先解释再订正；离线没有云端同步。</a:t>
            </a:r>
          </a:p>
          <a:p>
            <a:r>
              <a:rPr lang="zh-CN"/>
              <a:t/>
            </a:r>
          </a:p>
          <a:p>
            <a:r>
              <a:rPr lang="zh-CN"/>
              <a:t>教师参考（学生独立作答后使用）</a:t>
            </a:r>
          </a:p>
          <a:p>
            <a:r>
              <a:rPr lang="zh-CN"/>
              <a:t>知识题1：7。右边先用旧值5算出7，再把7存回a，最后显示7。</a:t>
            </a:r>
          </a:p>
          <a:p>
            <a:r>
              <a:rPr lang="zh-CN"/>
              <a:t/>
            </a:r>
          </a:p>
          <a:p>
            <a:r>
              <a:rPr lang="zh-CN"/>
              <a:t>知识题2：18。total计算时count是3，所以保存18。后来count变成4，已经保存的total不会自动重新计算。</a:t>
            </a:r>
          </a:p>
          <a:p>
            <a:r>
              <a:rPr lang="zh-CN"/>
              <a:t/>
            </a:r>
          </a:p>
          <a:p>
            <a:r>
              <a:rPr lang="zh-CN"/>
              <a:t>知识题3：26元。总价是4×6＝24元，找零是50－24＝26元。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../学生离线课程/第01课.html#lesson=1&amp;tab=quiz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 xmlns:a="http://schemas.openxmlformats.org/drawingml/2006/main">
          <a:bodyPr/>
          <a:lstStyle/>
          <a:p>
            <a:r>
              <a:rPr lang="zh-CN"/>
              <a:t>第1课 校园义卖找零助手</a:t>
            </a:r>
          </a:p>
          <a:p>
            <a:r>
              <a:rPr lang="zh-CN"/>
              <a:t>第18页 带走一个能解释的程序</a:t>
            </a:r>
          </a:p>
          <a:p>
            <a:r>
              <a:rPr lang="zh-CN"/>
              <a:t>建议用时：1分钟</a:t>
            </a:r>
          </a:p>
          <a:p>
            <a:r>
              <a:rPr lang="zh-CN"/>
              <a:t/>
            </a:r>
          </a:p>
          <a:p>
            <a:r>
              <a:rPr lang="zh-CN"/>
              <a:t>讲述与活动</a:t>
            </a:r>
          </a:p>
          <a:p>
            <a:r>
              <a:rPr lang="zh-CN"/>
              <a:t>请学生用一组自定数据与输出完成口头出口说明，或在老师指定位置提交代码与结果。评估三点：变量含义是否正确、结果与手算是否一致、赋值顺序能否解释。课堂只需完成第一课，下一课和AI时代互动实验留待之后。未完成的学生保留草稿，按网页反馈补齐本课。</a:t>
            </a:r>
          </a:p>
          <a:p>
            <a:r>
              <a:rPr lang="zh-CN"/>
              <a:t>简要板书可保留：数据 price/count/money；计算 total=price*count、change=money-total；输出 print；解释“先右后左，从上往下”。</a:t>
            </a:r>
          </a:p>
          <a:p>
            <a:r>
              <a:rPr lang="zh-CN"/>
              <a:t/>
            </a:r>
          </a:p>
          <a:p>
            <a:r>
              <a:rPr lang="zh-CN"/>
              <a:t>提问</a:t>
            </a:r>
          </a:p>
          <a:p>
            <a:r>
              <a:rPr lang="zh-CN"/>
              <a:t>我怎样证明这个找零程序算得对？</a:t>
            </a:r>
          </a:p>
          <a:p>
            <a:r>
              <a:rPr lang="zh-CN"/>
              <a:t/>
            </a:r>
          </a:p>
          <a:p>
            <a:r>
              <a:rPr lang="zh-CN"/>
              <a:t>参考答案</a:t>
            </a:r>
          </a:p>
          <a:p>
            <a:r>
              <a:rPr lang="zh-CN"/>
              <a:t>展示一组自己选的数据、手算与实际输出，并解释先计算总价再计算找零的理由。</a:t>
            </a:r>
          </a:p>
          <a:p>
            <a:r>
              <a:rPr lang="zh-CN"/>
              <a:t/>
            </a:r>
          </a:p>
          <a:p>
            <a:r>
              <a:rPr lang="zh-CN"/>
              <a:t>巡视重点</a:t>
            </a:r>
          </a:p>
          <a:p>
            <a:r>
              <a:rPr lang="zh-CN"/>
              <a:t>只需本课证据，未完成者导出草稿并记录具体卡点。</a:t>
            </a:r>
          </a:p>
          <a:p>
            <a:r>
              <a:rPr lang="zh-CN"/>
              <a:t/>
            </a:r>
          </a:p>
          <a:p>
            <a:r>
              <a:rPr lang="zh-CN"/>
              <a:t>离线入口</a:t>
            </a:r>
          </a:p>
          <a:p>
            <a:r>
              <a:rPr lang="zh-CN"/>
              <a:t>../学生离线课程/第01课.html#lesson=1&amp;tab=learn</a:t>
            </a:r>
          </a:p>
          <a:p>
            <a:r>
              <a:rPr lang="zh-CN"/>
              <a:t/>
            </a:r>
          </a:p>
          <a:p>
            <a:r>
              <a:rPr lang="zh-CN"/>
              <a:t>来源</a:t>
            </a:r>
          </a:p>
          <a:p>
            <a:r>
              <a:rPr lang="zh-CN"/>
              <a:t>课程内容依据本课程包课程数据快照及原教师课件。原课程：https://cysqzyz.cn/courseware/python-life-lab/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eee4ffcad14a8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1e4e9cfb65e4d3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4984def079411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ddb1bb30aa499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afe1c8c66845e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60cc157af042a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4D07288-318C-43B2-95DA-4E829B82B6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01C8D77-C562-4B41-A573-9EA562809A76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4E55C8D-262F-4B8B-AE37-9FB484AB54C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20E360F-0E1F-403D-BBE1-0536F3CF935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979D07C-4390-478A-8868-AB3F03A3C2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B529704-A95E-4D70-94A1-E7402B8004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2CD899F-203E-453E-9DB2-DB9336FD8AA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C9F7975-2030-4738-AABA-D14E51D3D80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2671A6E-38B1-4C43-94DE-1D2621F2113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D799737-EA69-4495-A99E-2B702B6611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d5321d186324e6a" /><Relationship Type="http://schemas.openxmlformats.org/officeDocument/2006/relationships/slideLayout" Target="/ppt/slideLayouts/slideLayout1.xml" Id="R38b1e58475f94615" /><Relationship Type="http://schemas.openxmlformats.org/officeDocument/2006/relationships/slideLayout" Target="/ppt/slideLayouts/slideLayout2.xml" Id="R5159c4a42a6748fc" /><Relationship Type="http://schemas.openxmlformats.org/officeDocument/2006/relationships/slideLayout" Target="/ppt/slideLayouts/slideLayout3.xml" Id="R7cb0c52d03284111" /><Relationship Type="http://schemas.openxmlformats.org/officeDocument/2006/relationships/slideLayout" Target="/ppt/slideLayouts/slideLayout4.xml" Id="R66f762ab672a452a" /><Relationship Type="http://schemas.openxmlformats.org/officeDocument/2006/relationships/slideLayout" Target="/ppt/slideLayouts/slideLayout5.xml" Id="R67e785b3db03406c" /><Relationship Type="http://schemas.openxmlformats.org/officeDocument/2006/relationships/slideLayout" Target="/ppt/slideLayouts/slideLayout6.xml" Id="Re9acfb9e64eb4d8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8b1e58475f94615"/>
    <p:sldLayoutId xmlns:r="http://schemas.openxmlformats.org/officeDocument/2006/relationships" id="2147483650" r:id="R5159c4a42a6748fc"/>
    <p:sldLayoutId xmlns:r="http://schemas.openxmlformats.org/officeDocument/2006/relationships" id="2147483651" r:id="R7cb0c52d03284111"/>
    <p:sldLayoutId xmlns:r="http://schemas.openxmlformats.org/officeDocument/2006/relationships" id="2147483652" r:id="R66f762ab672a452a"/>
    <p:sldLayoutId xmlns:r="http://schemas.openxmlformats.org/officeDocument/2006/relationships" id="2147483653" r:id="R67e785b3db03406c"/>
    <p:sldLayoutId xmlns:r="http://schemas.openxmlformats.org/officeDocument/2006/relationships" id="2147483654" r:id="Re9acfb9e64eb4d8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80183acdb44614" /><Relationship Type="http://schemas.openxmlformats.org/officeDocument/2006/relationships/image" Target="/ppt/media/image.png" Id="R86c17682c40f4676" /><Relationship Type="http://schemas.openxmlformats.org/officeDocument/2006/relationships/notesSlide" Target="/ppt/notesSlides/notesSlide1.xml" Id="R3c686b48b1ea46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2b2e565e35f4cec" /><Relationship Type="http://schemas.openxmlformats.org/officeDocument/2006/relationships/notesSlide" Target="/ppt/notesSlides/notesSlide2.xml" Id="Rdc124b8f14d741b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72236272ba4170" /><Relationship Type="http://schemas.openxmlformats.org/officeDocument/2006/relationships/notesSlide" Target="/ppt/notesSlides/notesSlide3.xml" Id="R8efb5e47353640f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8f17834d0954763" /><Relationship Type="http://schemas.openxmlformats.org/officeDocument/2006/relationships/hyperlink" Target="../%E5%AD%A6%E7%94%9F%E7%A6%BB%E7%BA%BF%E8%AF%BE%E7%A8%8B/%E7%AC%AC01%E8%AF%BE.html#lesson=1&amp;tab=learn" TargetMode="External" Id="Rbd2fdbe1d5514835" /><Relationship Type="http://schemas.openxmlformats.org/officeDocument/2006/relationships/notesSlide" Target="/ppt/notesSlides/notesSlide4.xml" Id="R2f5a6b182fdf4a7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2fbd74822a4859" /><Relationship Type="http://schemas.openxmlformats.org/officeDocument/2006/relationships/notesSlide" Target="/ppt/notesSlides/notesSlide5.xml" Id="R68c7e07880a44c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7b508834fb4aff" /><Relationship Type="http://schemas.openxmlformats.org/officeDocument/2006/relationships/notesSlide" Target="/ppt/notesSlides/notesSlide6.xml" Id="Ra9187365343e4d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5671f578d24d4e" /><Relationship Type="http://schemas.openxmlformats.org/officeDocument/2006/relationships/notesSlide" Target="/ppt/notesSlides/notesSlide7.xml" Id="R54e9426b859d4e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03adb71ff44640" /><Relationship Type="http://schemas.openxmlformats.org/officeDocument/2006/relationships/notesSlide" Target="/ppt/notesSlides/notesSlide8.xml" Id="R47839340e09948f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147186dd68408c" /><Relationship Type="http://schemas.openxmlformats.org/officeDocument/2006/relationships/hyperlink" Target="../%E5%AD%A6%E7%94%9F%E7%A6%BB%E7%BA%BF%E8%AF%BE%E7%A8%8B/%E7%AC%AC01%E8%AF%BE.html#lesson=1&amp;tab=learn" TargetMode="External" Id="R45d8c2d4437c4e74" /><Relationship Type="http://schemas.openxmlformats.org/officeDocument/2006/relationships/notesSlide" Target="/ppt/notesSlides/notesSlide9.xml" Id="R00738af8f4d6438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9c8038d4834836" /><Relationship Type="http://schemas.openxmlformats.org/officeDocument/2006/relationships/notesSlide" Target="/ppt/notesSlides/notesSlide10.xml" Id="R3d8c99257df14c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9f8512b38641bb" /><Relationship Type="http://schemas.openxmlformats.org/officeDocument/2006/relationships/hyperlink" Target="../%E5%AD%A6%E7%94%9F%E7%A6%BB%E7%BA%BF%E8%AF%BE%E7%A8%8B/%E7%AC%AC01%E8%AF%BE.html#lesson=1&amp;tab=practice" TargetMode="External" Id="R28890cf20a99438c" /><Relationship Type="http://schemas.openxmlformats.org/officeDocument/2006/relationships/notesSlide" Target="/ppt/notesSlides/notesSlide11.xml" Id="R2ce262e0f1af408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8e3932209e4e83" /><Relationship Type="http://schemas.openxmlformats.org/officeDocument/2006/relationships/notesSlide" Target="/ppt/notesSlides/notesSlide12.xml" Id="R553746f056c0427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5a21c85d734a23" /><Relationship Type="http://schemas.openxmlformats.org/officeDocument/2006/relationships/notesSlide" Target="/ppt/notesSlides/notesSlide13.xml" Id="Rfc36fd7f8be0418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7d774cf02c4fbe" /><Relationship Type="http://schemas.openxmlformats.org/officeDocument/2006/relationships/notesSlide" Target="/ppt/notesSlides/notesSlide14.xml" Id="R164ad64a6f37411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f3b114bbaa4ac1" /><Relationship Type="http://schemas.openxmlformats.org/officeDocument/2006/relationships/hyperlink" Target="../%E5%AD%A6%E7%94%9F%E7%A6%BB%E7%BA%BF%E8%AF%BE%E7%A8%8B/%E7%AC%AC01%E8%AF%BE.html#lesson=1&amp;tab=practice" TargetMode="External" Id="Re0be1431cc9848d7" /><Relationship Type="http://schemas.openxmlformats.org/officeDocument/2006/relationships/notesSlide" Target="/ppt/notesSlides/notesSlide15.xml" Id="R5db72ea590304f4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ddf113adc341cd" /><Relationship Type="http://schemas.openxmlformats.org/officeDocument/2006/relationships/notesSlide" Target="/ppt/notesSlides/notesSlide16.xml" Id="R0c946c08c6f84b4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6a38df442c4663" /><Relationship Type="http://schemas.openxmlformats.org/officeDocument/2006/relationships/hyperlink" Target="../%E5%AD%A6%E7%94%9F%E7%A6%BB%E7%BA%BF%E8%AF%BE%E7%A8%8B/%E7%AC%AC01%E8%AF%BE.html#lesson=1&amp;tab=quiz" TargetMode="External" Id="R84e9853ce69b4aef" /><Relationship Type="http://schemas.openxmlformats.org/officeDocument/2006/relationships/notesSlide" Target="/ppt/notesSlides/notesSlide17.xml" Id="R683f3968987f497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0cb6821d9645a7" /><Relationship Type="http://schemas.openxmlformats.org/officeDocument/2006/relationships/notesSlide" Target="/ppt/notesSlides/notesSlide18.xml" Id="Rf674d5c3407b471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vzk6gd-0">
            <a:extLst xmlns:a="http://schemas.openxmlformats.org/drawingml/2006/main">
              <a:ext uri="{FF2B5EF4-FFF2-40B4-BE49-F238E27FC236}">
                <a16:creationId xmlns:a16="http://schemas.microsoft.com/office/drawing/2014/main" id="{95A6F992-8C29-4B7C-A211-963EBE0C9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14375"/>
            <a:ext cx="5619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1 课</a:t>
            </a:r>
          </a:p>
        </p:txBody>
      </p:sp>
      <p:sp>
        <p:nvSpPr>
          <p:cNvPr id="2" name="text-vzk6gd-1">
            <a:extLst xmlns:a="http://schemas.openxmlformats.org/drawingml/2006/main">
              <a:ext uri="{FF2B5EF4-FFF2-40B4-BE49-F238E27FC236}">
                <a16:creationId xmlns:a16="http://schemas.microsoft.com/office/drawing/2014/main" id="{CDC81569-BD7E-4105-8622-AC4B91DE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6191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校园义卖</a:t>
            </a:r>
          </a:p>
          <a:p xmlns:a="http://schemas.openxmlformats.org/drawingml/2006/main">
            <a:pPr algn="l">
              <a:def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找零助手</a:t>
            </a:r>
          </a:p>
        </p:txBody>
      </p:sp>
      <p:sp>
        <p:nvSpPr>
          <p:cNvPr id="3" name="text-vzk6gd-2">
            <a:extLst xmlns:a="http://schemas.openxmlformats.org/drawingml/2006/main">
              <a:ext uri="{FF2B5EF4-FFF2-40B4-BE49-F238E27FC236}">
                <a16:creationId xmlns:a16="http://schemas.microsoft.com/office/drawing/2014/main" id="{5CBEBAD4-909D-42FD-B59D-03E81A056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143375"/>
            <a:ext cx="5810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变量、赋值与输出</a:t>
            </a:r>
          </a:p>
        </p:txBody>
      </p:sp>
      <p:sp>
        <p:nvSpPr>
          <p:cNvPr id="4" name="text-vzk6gd-3">
            <a:extLst xmlns:a="http://schemas.openxmlformats.org/drawingml/2006/main">
              <a:ext uri="{FF2B5EF4-FFF2-40B4-BE49-F238E27FC236}">
                <a16:creationId xmlns:a16="http://schemas.microsoft.com/office/drawing/2014/main" id="{0C3BC287-4500-46E4-ABAA-0D5B81B6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991225"/>
            <a:ext cx="7810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43B67A-F98F-4831-8DB6-429170B382A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c17682c40f4676"/>
          <a:stretch xmlns:a="http://schemas.openxmlformats.org/drawingml/2006/main"/>
        </p:blipFill>
        <p:spPr>
          <a:xfrm xmlns:a="http://schemas.openxmlformats.org/drawingml/2006/main">
            <a:off x="6667500" y="1447059"/>
            <a:ext cx="5191125" cy="415438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05150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lad4rv-0">
            <a:extLst xmlns:a="http://schemas.openxmlformats.org/drawingml/2006/main">
              <a:ext uri="{FF2B5EF4-FFF2-40B4-BE49-F238E27FC236}">
                <a16:creationId xmlns:a16="http://schemas.microsoft.com/office/drawing/2014/main" id="{B280A720-9526-4591-8A10-D7F4AABA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这张义卖小票，怎样算？</a:t>
            </a:r>
          </a:p>
        </p:txBody>
      </p:sp>
      <p:sp>
        <p:nvSpPr>
          <p:cNvPr id="2" name="text-lad4rv-1">
            <a:extLst xmlns:a="http://schemas.openxmlformats.org/drawingml/2006/main">
              <a:ext uri="{FF2B5EF4-FFF2-40B4-BE49-F238E27FC236}">
                <a16:creationId xmlns:a16="http://schemas.microsoft.com/office/drawing/2014/main" id="{0A2053FC-CB01-424C-86C2-D3BAC4C3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3" name="text-lad4rv-2">
            <a:extLst xmlns:a="http://schemas.openxmlformats.org/drawingml/2006/main">
              <a:ext uri="{FF2B5EF4-FFF2-40B4-BE49-F238E27FC236}">
                <a16:creationId xmlns:a16="http://schemas.microsoft.com/office/drawing/2014/main" id="{EC15891E-4BC5-4E05-A482-7A90098E6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81175"/>
            <a:ext cx="952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闽南主题手作书签</a:t>
            </a:r>
          </a:p>
        </p:txBody>
      </p:sp>
      <p:sp>
        <p:nvSpPr>
          <p:cNvPr id="4" name="text-lad4rv-3">
            <a:extLst xmlns:a="http://schemas.openxmlformats.org/drawingml/2006/main">
              <a:ext uri="{FF2B5EF4-FFF2-40B4-BE49-F238E27FC236}">
                <a16:creationId xmlns:a16="http://schemas.microsoft.com/office/drawing/2014/main" id="{30F56301-89A1-40F1-8C04-DE31F8068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619375"/>
            <a:ext cx="314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75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6</a:t>
            </a:r>
          </a:p>
        </p:txBody>
      </p:sp>
      <p:sp>
        <p:nvSpPr>
          <p:cNvPr id="5" name="text-lad4rv-4">
            <a:extLst xmlns:a="http://schemas.openxmlformats.org/drawingml/2006/main">
              <a:ext uri="{FF2B5EF4-FFF2-40B4-BE49-F238E27FC236}">
                <a16:creationId xmlns:a16="http://schemas.microsoft.com/office/drawing/2014/main" id="{FEC0CF7C-2823-4C04-80A9-A54FAC932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" y="3667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元 / 份</a:t>
            </a:r>
          </a:p>
        </p:txBody>
      </p:sp>
      <p:sp>
        <p:nvSpPr>
          <p:cNvPr id="6" name="text-lad4rv-5">
            <a:extLst xmlns:a="http://schemas.openxmlformats.org/drawingml/2006/main">
              <a:ext uri="{FF2B5EF4-FFF2-40B4-BE49-F238E27FC236}">
                <a16:creationId xmlns:a16="http://schemas.microsoft.com/office/drawing/2014/main" id="{53E3B485-46C4-436B-B493-75C93CB25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619375"/>
            <a:ext cx="314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75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3</a:t>
            </a:r>
          </a:p>
        </p:txBody>
      </p:sp>
      <p:sp>
        <p:nvSpPr>
          <p:cNvPr id="7" name="text-lad4rv-6">
            <a:extLst xmlns:a="http://schemas.openxmlformats.org/drawingml/2006/main">
              <a:ext uri="{FF2B5EF4-FFF2-40B4-BE49-F238E27FC236}">
                <a16:creationId xmlns:a16="http://schemas.microsoft.com/office/drawing/2014/main" id="{D2023E57-847C-4636-9548-01A1BC519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3667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份</a:t>
            </a:r>
          </a:p>
        </p:txBody>
      </p:sp>
      <p:sp>
        <p:nvSpPr>
          <p:cNvPr id="8" name="text-lad4rv-7">
            <a:extLst xmlns:a="http://schemas.openxmlformats.org/drawingml/2006/main">
              <a:ext uri="{FF2B5EF4-FFF2-40B4-BE49-F238E27FC236}">
                <a16:creationId xmlns:a16="http://schemas.microsoft.com/office/drawing/2014/main" id="{42828DFE-3BB1-430C-91AA-B822F920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19375"/>
            <a:ext cx="314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7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75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50</a:t>
            </a:r>
          </a:p>
        </p:txBody>
      </p:sp>
      <p:sp>
        <p:nvSpPr>
          <p:cNvPr id="9" name="text-lad4rv-8">
            <a:extLst xmlns:a="http://schemas.openxmlformats.org/drawingml/2006/main">
              <a:ext uri="{FF2B5EF4-FFF2-40B4-BE49-F238E27FC236}">
                <a16:creationId xmlns:a16="http://schemas.microsoft.com/office/drawing/2014/main" id="{2E3A8FF1-8D91-4FA0-B590-42E4355CC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3667125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元付款</a:t>
            </a:r>
          </a:p>
        </p:txBody>
      </p:sp>
      <p:sp>
        <p:nvSpPr>
          <p:cNvPr id="10" name="text-lad4rv-9">
            <a:extLst xmlns:a="http://schemas.openxmlformats.org/drawingml/2006/main">
              <a:ext uri="{FF2B5EF4-FFF2-40B4-BE49-F238E27FC236}">
                <a16:creationId xmlns:a16="http://schemas.microsoft.com/office/drawing/2014/main" id="{7A178CC4-4608-4DB5-8E8B-E28663859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1066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总价是多少？     找零是多少？</a:t>
            </a:r>
          </a:p>
        </p:txBody>
      </p:sp>
      <p:sp>
        <p:nvSpPr>
          <p:cNvPr id="11" name="text-lad4rv-10">
            <a:extLst xmlns:a="http://schemas.openxmlformats.org/drawingml/2006/main">
              <a:ext uri="{FF2B5EF4-FFF2-40B4-BE49-F238E27FC236}">
                <a16:creationId xmlns:a16="http://schemas.microsoft.com/office/drawing/2014/main" id="{E2E0F7B2-898A-4EAD-8A45-7046C0364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6737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先写下手算结果，再想一想：哪些数字可能会变？</a:t>
            </a:r>
          </a:p>
        </p:txBody>
      </p:sp>
    </p:spTree>
    <p:extLst>
      <p:ext uri="{BB962C8B-B14F-4D97-AF65-F5344CB8AC3E}">
        <p14:creationId xmlns:p14="http://schemas.microsoft.com/office/powerpoint/2010/main" val="6277400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bpqwam-0">
            <a:extLst xmlns:a="http://schemas.openxmlformats.org/drawingml/2006/main">
              <a:ext uri="{FF2B5EF4-FFF2-40B4-BE49-F238E27FC236}">
                <a16:creationId xmlns:a16="http://schemas.microsoft.com/office/drawing/2014/main" id="{4101E901-913A-4926-A708-0A8A85FF3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今天完成一份可复用的小票</a:t>
            </a:r>
          </a:p>
        </p:txBody>
      </p:sp>
      <p:sp>
        <p:nvSpPr>
          <p:cNvPr id="2" name="text-bpqwam-1">
            <a:extLst xmlns:a="http://schemas.openxmlformats.org/drawingml/2006/main">
              <a:ext uri="{FF2B5EF4-FFF2-40B4-BE49-F238E27FC236}">
                <a16:creationId xmlns:a16="http://schemas.microsoft.com/office/drawing/2014/main" id="{06A33631-9066-4EE3-852E-689495961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3" name="text-bpqwam-2">
            <a:extLst xmlns:a="http://schemas.openxmlformats.org/drawingml/2006/main">
              <a:ext uri="{FF2B5EF4-FFF2-40B4-BE49-F238E27FC236}">
                <a16:creationId xmlns:a16="http://schemas.microsoft.com/office/drawing/2014/main" id="{398E1CC6-2F8D-456F-A489-E07F92F4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6212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换两组数据，程序仍能正确计算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BAEA66-1BFF-4A1F-A5E1-DC533C474837}"/>
              </a:ext>
            </a:extLst>
          </p:cNvPr>
          <p:cNvGraphicFramePr/>
          <p:nvPr/>
        </p:nvGraphicFramePr>
        <p:xfrm>
          <a:off xmlns:a="http://schemas.openxmlformats.org/drawingml/2006/main" x="666750" y="2762250"/>
          <a:ext xmlns:a="http://schemas.openxmlformats.org/drawingml/2006/main" cx="10763250" cy="25717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762250"/>
                <a:gridCol w="8001000"/>
              </a:tblGrid>
              <a:tr h="642938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要做到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怎样证明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42938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读懂变量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说清 price、count、total 的含义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42938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修改程序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换数据后，手算与输出一致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42938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解释过程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说清改数量后何时重新算总价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bpqwam-3">
            <a:extLst xmlns:a="http://schemas.openxmlformats.org/drawingml/2006/main">
              <a:ext uri="{FF2B5EF4-FFF2-40B4-BE49-F238E27FC236}">
                <a16:creationId xmlns:a16="http://schemas.microsoft.com/office/drawing/2014/main" id="{DF56297A-6A5C-41EC-AC70-DDDC49C7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435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练习在网页完成；讨论时把目光回到投影。</a:t>
            </a:r>
          </a:p>
        </p:txBody>
      </p:sp>
    </p:spTree>
    <p:extLst>
      <p:ext uri="{BB962C8B-B14F-4D97-AF65-F5344CB8AC3E}">
        <p14:creationId xmlns:p14="http://schemas.microsoft.com/office/powerpoint/2010/main" val="7891284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yg0z7y-0">
            <a:extLst xmlns:a="http://schemas.openxmlformats.org/drawingml/2006/main">
              <a:ext uri="{FF2B5EF4-FFF2-40B4-BE49-F238E27FC236}">
                <a16:creationId xmlns:a16="http://schemas.microsoft.com/office/drawing/2014/main" id="{23F54419-C12E-4DEF-994A-754CD1F70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学生学习入口</a:t>
            </a:r>
          </a:p>
        </p:txBody>
      </p:sp>
      <p:sp>
        <p:nvSpPr>
          <p:cNvPr id="2" name="text-yg0z7y-1">
            <a:extLst xmlns:a="http://schemas.openxmlformats.org/drawingml/2006/main">
              <a:ext uri="{FF2B5EF4-FFF2-40B4-BE49-F238E27FC236}">
                <a16:creationId xmlns:a16="http://schemas.microsoft.com/office/drawing/2014/main" id="{A560CA75-8F10-472F-B552-1F14D29C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3" name="text-yg0z7y-2">
            <a:extLst xmlns:a="http://schemas.openxmlformats.org/drawingml/2006/main">
              <a:ext uri="{FF2B5EF4-FFF2-40B4-BE49-F238E27FC236}">
                <a16:creationId xmlns:a16="http://schemas.microsoft.com/office/drawing/2014/main" id="{96A0E30F-24CB-4320-ACE1-F4237E27F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103822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435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435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打开离线课程</a:t>
            </a:r>
          </a:p>
        </p:txBody>
      </p:sp>
      <p:sp>
        <p:nvSpPr>
          <p:cNvPr id="4" name="text-yg0z7y-3">
            <a:extLst xmlns:a="http://schemas.openxmlformats.org/drawingml/2006/main">
              <a:ext uri="{FF2B5EF4-FFF2-40B4-BE49-F238E27FC236}">
                <a16:creationId xmlns:a16="http://schemas.microsoft.com/office/drawing/2014/main" id="{3365C634-9714-43C4-8A66-AAFCD23C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94322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bd2fdbe1d5514835"/>
              </a:rPr>
              <a:t>打开第 1 课：校园义卖找零助手</a:t>
            </a:r>
          </a:p>
        </p:txBody>
      </p:sp>
      <p:sp>
        <p:nvSpPr>
          <p:cNvPr id="5" name="text-yg0z7y-4">
            <a:extLst xmlns:a="http://schemas.openxmlformats.org/drawingml/2006/main">
              <a:ext uri="{FF2B5EF4-FFF2-40B4-BE49-F238E27FC236}">
                <a16:creationId xmlns:a16="http://schemas.microsoft.com/office/drawing/2014/main" id="{EE3A1E7C-486B-4B39-BDE4-C6C6F36F6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48100"/>
            <a:ext cx="10572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无需登录，打开本课文件即可开始学习</a:t>
            </a:r>
          </a:p>
        </p:txBody>
      </p:sp>
      <p:sp>
        <p:nvSpPr>
          <p:cNvPr id="6" name="text-yg0z7y-5">
            <a:extLst xmlns:a="http://schemas.openxmlformats.org/drawingml/2006/main">
              <a:ext uri="{FF2B5EF4-FFF2-40B4-BE49-F238E27FC236}">
                <a16:creationId xmlns:a16="http://schemas.microsoft.com/office/drawing/2014/main" id="{3D4D0955-63A7-4FEA-9838-F86870B96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762500"/>
            <a:ext cx="10001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网页学习顺序</a:t>
            </a:r>
          </a:p>
        </p:txBody>
      </p:sp>
      <p:sp>
        <p:nvSpPr>
          <p:cNvPr id="7" name="text-yg0z7y-6">
            <a:extLst xmlns:a="http://schemas.openxmlformats.org/drawingml/2006/main">
              <a:ext uri="{FF2B5EF4-FFF2-40B4-BE49-F238E27FC236}">
                <a16:creationId xmlns:a16="http://schemas.microsoft.com/office/drawing/2014/main" id="{3BD712C3-6ED6-4AA6-A4CC-B72AC884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2578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625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学一学       改一改 · 运行       测一测</a:t>
            </a:r>
          </a:p>
        </p:txBody>
      </p:sp>
    </p:spTree>
    <p:extLst>
      <p:ext uri="{BB962C8B-B14F-4D97-AF65-F5344CB8AC3E}">
        <p14:creationId xmlns:p14="http://schemas.microsoft.com/office/powerpoint/2010/main" val="8274855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sgp60u-0">
            <a:extLst xmlns:a="http://schemas.openxmlformats.org/drawingml/2006/main">
              <a:ext uri="{FF2B5EF4-FFF2-40B4-BE49-F238E27FC236}">
                <a16:creationId xmlns:a16="http://schemas.microsoft.com/office/drawing/2014/main" id="{2F84D8CC-4D7E-4867-B475-02BF335F5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变量：给数据一个名字</a:t>
            </a:r>
          </a:p>
        </p:txBody>
      </p:sp>
      <p:sp>
        <p:nvSpPr>
          <p:cNvPr id="2" name="text-sgp60u-1">
            <a:extLst xmlns:a="http://schemas.openxmlformats.org/drawingml/2006/main">
              <a:ext uri="{FF2B5EF4-FFF2-40B4-BE49-F238E27FC236}">
                <a16:creationId xmlns:a16="http://schemas.microsoft.com/office/drawing/2014/main" id="{D099CF03-B683-4EF8-9001-E7E9A5B69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3" name="text-sgp60u-2">
            <a:extLst xmlns:a="http://schemas.openxmlformats.org/drawingml/2006/main">
              <a:ext uri="{FF2B5EF4-FFF2-40B4-BE49-F238E27FC236}">
                <a16:creationId xmlns:a16="http://schemas.microsoft.com/office/drawing/2014/main" id="{84E8C2C3-5337-45FA-BC06-7A45CA17F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47875"/>
            <a:ext cx="5524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6</a:t>
            </a:r>
          </a:p>
        </p:txBody>
      </p:sp>
      <p:sp>
        <p:nvSpPr>
          <p:cNvPr id="4" name="text-sgp60u-3">
            <a:extLst xmlns:a="http://schemas.openxmlformats.org/drawingml/2006/main">
              <a:ext uri="{FF2B5EF4-FFF2-40B4-BE49-F238E27FC236}">
                <a16:creationId xmlns:a16="http://schemas.microsoft.com/office/drawing/2014/main" id="{B4F56B7D-3015-4A57-AA9C-7AD99FED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09900"/>
            <a:ext cx="5524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3</a:t>
            </a:r>
          </a:p>
        </p:txBody>
      </p:sp>
      <p:sp>
        <p:nvSpPr>
          <p:cNvPr id="5" name="text-sgp60u-4">
            <a:extLst xmlns:a="http://schemas.openxmlformats.org/drawingml/2006/main">
              <a:ext uri="{FF2B5EF4-FFF2-40B4-BE49-F238E27FC236}">
                <a16:creationId xmlns:a16="http://schemas.microsoft.com/office/drawing/2014/main" id="{6CE36E0F-AE1B-4DCE-9D40-43E486C0D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971925"/>
            <a:ext cx="5524500" cy="962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money = 50</a:t>
            </a:r>
          </a:p>
        </p:txBody>
      </p:sp>
      <p:sp>
        <p:nvSpPr>
          <p:cNvPr id="6" name="text-sgp60u-5">
            <a:extLst xmlns:a="http://schemas.openxmlformats.org/drawingml/2006/main">
              <a:ext uri="{FF2B5EF4-FFF2-40B4-BE49-F238E27FC236}">
                <a16:creationId xmlns:a16="http://schemas.microsoft.com/office/drawing/2014/main" id="{461D739D-E01F-463F-B7A6-C9F3A6B3B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133600"/>
            <a:ext cx="438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单价，单位：元 / 份</a:t>
            </a:r>
          </a:p>
        </p:txBody>
      </p:sp>
      <p:sp>
        <p:nvSpPr>
          <p:cNvPr id="7" name="text-sgp60u-6">
            <a:extLst xmlns:a="http://schemas.openxmlformats.org/drawingml/2006/main">
              <a:ext uri="{FF2B5EF4-FFF2-40B4-BE49-F238E27FC236}">
                <a16:creationId xmlns:a16="http://schemas.microsoft.com/office/drawing/2014/main" id="{B5ECA9D2-9703-4EDF-AFF4-66F10E896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095625"/>
            <a:ext cx="438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数量，单位：份</a:t>
            </a:r>
          </a:p>
        </p:txBody>
      </p:sp>
      <p:sp>
        <p:nvSpPr>
          <p:cNvPr id="8" name="text-sgp60u-7">
            <a:extLst xmlns:a="http://schemas.openxmlformats.org/drawingml/2006/main">
              <a:ext uri="{FF2B5EF4-FFF2-40B4-BE49-F238E27FC236}">
                <a16:creationId xmlns:a16="http://schemas.microsoft.com/office/drawing/2014/main" id="{88E46615-11C6-4A65-8C1D-092D3CA15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057650"/>
            <a:ext cx="4381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付款，单位：元</a:t>
            </a:r>
          </a:p>
        </p:txBody>
      </p:sp>
      <p:sp>
        <p:nvSpPr>
          <p:cNvPr id="9" name="text-sgp60u-8">
            <a:extLst xmlns:a="http://schemas.openxmlformats.org/drawingml/2006/main">
              <a:ext uri="{FF2B5EF4-FFF2-40B4-BE49-F238E27FC236}">
                <a16:creationId xmlns:a16="http://schemas.microsoft.com/office/drawing/2014/main" id="{DE50D641-B62C-42EA-914B-B8BFCFCA7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572125"/>
            <a:ext cx="10382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变量名说明用途，等号右边给出当前值。</a:t>
            </a:r>
          </a:p>
        </p:txBody>
      </p:sp>
    </p:spTree>
    <p:extLst>
      <p:ext uri="{BB962C8B-B14F-4D97-AF65-F5344CB8AC3E}">
        <p14:creationId xmlns:p14="http://schemas.microsoft.com/office/powerpoint/2010/main" val="4411105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ak045j-0">
            <a:extLst xmlns:a="http://schemas.openxmlformats.org/drawingml/2006/main">
              <a:ext uri="{FF2B5EF4-FFF2-40B4-BE49-F238E27FC236}">
                <a16:creationId xmlns:a16="http://schemas.microsoft.com/office/drawing/2014/main" id="{A71219FE-65AD-4D40-9DD5-99D5CF51B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赋值：先算右边，再存入左边</a:t>
            </a:r>
          </a:p>
        </p:txBody>
      </p:sp>
      <p:sp>
        <p:nvSpPr>
          <p:cNvPr id="2" name="text-ak045j-1">
            <a:extLst xmlns:a="http://schemas.openxmlformats.org/drawingml/2006/main">
              <a:ext uri="{FF2B5EF4-FFF2-40B4-BE49-F238E27FC236}">
                <a16:creationId xmlns:a16="http://schemas.microsoft.com/office/drawing/2014/main" id="{016225F8-0634-4526-984F-DC4867260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sp>
        <p:nvSpPr>
          <p:cNvPr id="3" name="text-ak045j-2">
            <a:extLst xmlns:a="http://schemas.openxmlformats.org/drawingml/2006/main">
              <a:ext uri="{FF2B5EF4-FFF2-40B4-BE49-F238E27FC236}">
                <a16:creationId xmlns:a16="http://schemas.microsoft.com/office/drawing/2014/main" id="{1E1E9D77-AB0A-45E4-8E2D-A2DD43AC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95500"/>
            <a:ext cx="1057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4" name="text-ak045j-3">
            <a:extLst xmlns:a="http://schemas.openxmlformats.org/drawingml/2006/main">
              <a:ext uri="{FF2B5EF4-FFF2-40B4-BE49-F238E27FC236}">
                <a16:creationId xmlns:a16="http://schemas.microsoft.com/office/drawing/2014/main" id="{F509D992-D44F-432E-B184-98E03FAF6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162300"/>
            <a:ext cx="10572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2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2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change = money - total</a:t>
            </a:r>
          </a:p>
        </p:txBody>
      </p:sp>
      <p:sp>
        <p:nvSpPr>
          <p:cNvPr id="5" name="text-ak045j-4">
            <a:extLst xmlns:a="http://schemas.openxmlformats.org/drawingml/2006/main">
              <a:ext uri="{FF2B5EF4-FFF2-40B4-BE49-F238E27FC236}">
                <a16:creationId xmlns:a16="http://schemas.microsoft.com/office/drawing/2014/main" id="{CA96ACCD-1A07-4E34-89E1-E0ABB8F60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0530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total 保存总价：6 × 3 = 18</a:t>
            </a:r>
          </a:p>
        </p:txBody>
      </p:sp>
      <p:sp>
        <p:nvSpPr>
          <p:cNvPr id="6" name="text-ak045j-5">
            <a:extLst xmlns:a="http://schemas.openxmlformats.org/drawingml/2006/main">
              <a:ext uri="{FF2B5EF4-FFF2-40B4-BE49-F238E27FC236}">
                <a16:creationId xmlns:a16="http://schemas.microsoft.com/office/drawing/2014/main" id="{DF60E5F5-E981-42D8-AE5F-F37D98C0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81575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change 保存找零：50 − 18 = 32</a:t>
            </a:r>
          </a:p>
        </p:txBody>
      </p:sp>
      <p:sp>
        <p:nvSpPr>
          <p:cNvPr id="7" name="text-ak045j-6">
            <a:extLst xmlns:a="http://schemas.openxmlformats.org/drawingml/2006/main">
              <a:ext uri="{FF2B5EF4-FFF2-40B4-BE49-F238E27FC236}">
                <a16:creationId xmlns:a16="http://schemas.microsoft.com/office/drawing/2014/main" id="{49C8774A-BD9A-4E4E-8430-629AE5EC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800725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程序从上往下执行。Python 的乘号写作 *。</a:t>
            </a:r>
          </a:p>
        </p:txBody>
      </p:sp>
    </p:spTree>
    <p:extLst>
      <p:ext uri="{BB962C8B-B14F-4D97-AF65-F5344CB8AC3E}">
        <p14:creationId xmlns:p14="http://schemas.microsoft.com/office/powerpoint/2010/main" val="4552111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geuw4t-0">
            <a:extLst xmlns:a="http://schemas.openxmlformats.org/drawingml/2006/main">
              <a:ext uri="{FF2B5EF4-FFF2-40B4-BE49-F238E27FC236}">
                <a16:creationId xmlns:a16="http://schemas.microsoft.com/office/drawing/2014/main" id="{36DEF544-760B-479B-B3FD-6C74CB70B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print：把结果显示出来</a:t>
            </a:r>
          </a:p>
        </p:txBody>
      </p:sp>
      <p:sp>
        <p:nvSpPr>
          <p:cNvPr id="2" name="text-geuw4t-1">
            <a:extLst xmlns:a="http://schemas.openxmlformats.org/drawingml/2006/main">
              <a:ext uri="{FF2B5EF4-FFF2-40B4-BE49-F238E27FC236}">
                <a16:creationId xmlns:a16="http://schemas.microsoft.com/office/drawing/2014/main" id="{C4A0334E-63D8-4AFB-BE69-B2508C65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3" name="text-geuw4t-2">
            <a:extLst xmlns:a="http://schemas.openxmlformats.org/drawingml/2006/main">
              <a:ext uri="{FF2B5EF4-FFF2-40B4-BE49-F238E27FC236}">
                <a16:creationId xmlns:a16="http://schemas.microsoft.com/office/drawing/2014/main" id="{E5DB8703-E8D3-4DBA-940B-A33054B78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952625"/>
            <a:ext cx="10763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print("总价", total, "元")</a:t>
            </a:r>
          </a:p>
        </p:txBody>
      </p:sp>
      <p:sp>
        <p:nvSpPr>
          <p:cNvPr id="4" name="text-geuw4t-3">
            <a:extLst xmlns:a="http://schemas.openxmlformats.org/drawingml/2006/main">
              <a:ext uri="{FF2B5EF4-FFF2-40B4-BE49-F238E27FC236}">
                <a16:creationId xmlns:a16="http://schemas.microsoft.com/office/drawing/2014/main" id="{D0502065-E950-4A9D-AA74-6082571AA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00325"/>
            <a:ext cx="10763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print("找零", change, "元")</a:t>
            </a:r>
          </a:p>
        </p:txBody>
      </p:sp>
      <p:sp>
        <p:nvSpPr>
          <p:cNvPr id="5" name="text-geuw4t-4">
            <a:extLst xmlns:a="http://schemas.openxmlformats.org/drawingml/2006/main">
              <a:ext uri="{FF2B5EF4-FFF2-40B4-BE49-F238E27FC236}">
                <a16:creationId xmlns:a16="http://schemas.microsoft.com/office/drawing/2014/main" id="{965C7722-A7D8-4735-9FFC-A06EAAFD5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00450"/>
            <a:ext cx="1000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屏幕显示</a:t>
            </a:r>
          </a:p>
        </p:txBody>
      </p:sp>
      <p:sp>
        <p:nvSpPr>
          <p:cNvPr id="6" name="text-geuw4t-5">
            <a:extLst xmlns:a="http://schemas.openxmlformats.org/drawingml/2006/main">
              <a:ext uri="{FF2B5EF4-FFF2-40B4-BE49-F238E27FC236}">
                <a16:creationId xmlns:a16="http://schemas.microsoft.com/office/drawing/2014/main" id="{D9A315DA-1C81-4C2A-877A-B513520C2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14800"/>
            <a:ext cx="55245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总价 18 元</a:t>
            </a:r>
          </a:p>
          <a:p xmlns:a="http://schemas.openxmlformats.org/drawingml/2006/main">
            <a:pPr algn="l">
              <a:def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找零 32 元</a:t>
            </a:r>
          </a:p>
        </p:txBody>
      </p:sp>
      <p:sp>
        <p:nvSpPr>
          <p:cNvPr id="7" name="text-geuw4t-6">
            <a:extLst xmlns:a="http://schemas.openxmlformats.org/drawingml/2006/main">
              <a:ext uri="{FF2B5EF4-FFF2-40B4-BE49-F238E27FC236}">
                <a16:creationId xmlns:a16="http://schemas.microsoft.com/office/drawing/2014/main" id="{F28CCD72-83C5-4548-888D-EDC38925C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9925" y="4067175"/>
            <a:ext cx="4381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引号里是文字</a:t>
            </a:r>
          </a:p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变量名取出当前的值</a:t>
            </a:r>
          </a:p>
        </p:txBody>
      </p:sp>
      <p:sp>
        <p:nvSpPr>
          <p:cNvPr id="8" name="text-geuw4t-7">
            <a:extLst xmlns:a="http://schemas.openxmlformats.org/drawingml/2006/main">
              <a:ext uri="{FF2B5EF4-FFF2-40B4-BE49-F238E27FC236}">
                <a16:creationId xmlns:a16="http://schemas.microsoft.com/office/drawing/2014/main" id="{11CE263F-6A9F-4905-81CE-7A18C6484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75310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print("total") 会显示文字 total。</a:t>
            </a:r>
          </a:p>
        </p:txBody>
      </p:sp>
    </p:spTree>
    <p:extLst>
      <p:ext uri="{BB962C8B-B14F-4D97-AF65-F5344CB8AC3E}">
        <p14:creationId xmlns:p14="http://schemas.microsoft.com/office/powerpoint/2010/main" val="5264115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d2wy89-0">
            <a:extLst xmlns:a="http://schemas.openxmlformats.org/drawingml/2006/main">
              <a:ext uri="{FF2B5EF4-FFF2-40B4-BE49-F238E27FC236}">
                <a16:creationId xmlns:a16="http://schemas.microsoft.com/office/drawing/2014/main" id="{89EB554A-FDA1-46AB-B9BF-42ACFEC0A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数字与字符串</a:t>
            </a:r>
          </a:p>
        </p:txBody>
      </p:sp>
      <p:sp>
        <p:nvSpPr>
          <p:cNvPr id="2" name="text-d2wy89-1">
            <a:extLst xmlns:a="http://schemas.openxmlformats.org/drawingml/2006/main">
              <a:ext uri="{FF2B5EF4-FFF2-40B4-BE49-F238E27FC236}">
                <a16:creationId xmlns:a16="http://schemas.microsoft.com/office/drawing/2014/main" id="{6894587D-5253-49EE-9BE2-C7411AC6A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3" name="text-d2wy89-2">
            <a:extLst xmlns:a="http://schemas.openxmlformats.org/drawingml/2006/main">
              <a:ext uri="{FF2B5EF4-FFF2-40B4-BE49-F238E27FC236}">
                <a16:creationId xmlns:a16="http://schemas.microsoft.com/office/drawing/2014/main" id="{888885E1-A07F-4042-BB16-65FFD2D2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95475"/>
            <a:ext cx="5143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数字参与计算</a:t>
            </a:r>
          </a:p>
        </p:txBody>
      </p:sp>
      <p:sp>
        <p:nvSpPr>
          <p:cNvPr id="4" name="text-d2wy89-3">
            <a:extLst xmlns:a="http://schemas.openxmlformats.org/drawingml/2006/main">
              <a:ext uri="{FF2B5EF4-FFF2-40B4-BE49-F238E27FC236}">
                <a16:creationId xmlns:a16="http://schemas.microsoft.com/office/drawing/2014/main" id="{E6AB95C3-F31C-4E5E-B270-86B23D0FC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1895475"/>
            <a:ext cx="4857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引号内的文字叫字符串</a:t>
            </a:r>
          </a:p>
        </p:txBody>
      </p:sp>
      <p:sp>
        <p:nvSpPr>
          <p:cNvPr id="5" name="text-d2wy89-4">
            <a:extLst xmlns:a="http://schemas.openxmlformats.org/drawingml/2006/main">
              <a:ext uri="{FF2B5EF4-FFF2-40B4-BE49-F238E27FC236}">
                <a16:creationId xmlns:a16="http://schemas.microsoft.com/office/drawing/2014/main" id="{8FED3F0E-8CBC-4FBB-9B12-11F4E1B38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print(6 + 3)</a:t>
            </a:r>
          </a:p>
        </p:txBody>
      </p:sp>
      <p:sp>
        <p:nvSpPr>
          <p:cNvPr id="6" name="text-d2wy89-5">
            <a:extLst xmlns:a="http://schemas.openxmlformats.org/drawingml/2006/main">
              <a:ext uri="{FF2B5EF4-FFF2-40B4-BE49-F238E27FC236}">
                <a16:creationId xmlns:a16="http://schemas.microsoft.com/office/drawing/2014/main" id="{F39022AF-A2DA-47E7-A0C4-91F1C5A61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77025" y="2838450"/>
            <a:ext cx="5143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print("6" + "3")</a:t>
            </a:r>
          </a:p>
        </p:txBody>
      </p:sp>
      <p:sp>
        <p:nvSpPr>
          <p:cNvPr id="7" name="text-d2wy89-6">
            <a:extLst xmlns:a="http://schemas.openxmlformats.org/drawingml/2006/main">
              <a:ext uri="{FF2B5EF4-FFF2-40B4-BE49-F238E27FC236}">
                <a16:creationId xmlns:a16="http://schemas.microsoft.com/office/drawing/2014/main" id="{E7A3C2FE-28B1-4D73-B211-52921EBE6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886200"/>
            <a:ext cx="40005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60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60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9</a:t>
            </a:r>
          </a:p>
        </p:txBody>
      </p:sp>
      <p:sp>
        <p:nvSpPr>
          <p:cNvPr id="8" name="text-d2wy89-7">
            <a:extLst xmlns:a="http://schemas.openxmlformats.org/drawingml/2006/main">
              <a:ext uri="{FF2B5EF4-FFF2-40B4-BE49-F238E27FC236}">
                <a16:creationId xmlns:a16="http://schemas.microsoft.com/office/drawing/2014/main" id="{DB6D84A2-021F-4A56-95CC-D0AE20C77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96075" y="3886200"/>
            <a:ext cx="4000500" cy="1171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600" b="1">
                <a:solidFill>
                  <a:srgbClr val="B45338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600" b="1">
                <a:solidFill>
                  <a:srgbClr val="B45338"/>
                </a:solidFill>
                <a:latin typeface="Menlo"/>
                <a:ea typeface="Menlo"/>
                <a:cs typeface="Menlo"/>
              </a:defRPr>
            </a:pPr>
            <a:r>
              <a:rPr sz="6600" b="1">
                <a:solidFill>
                  <a:srgbClr val="B45338"/>
                </a:solidFill>
                <a:latin typeface="Menlo"/>
                <a:ea typeface="Menlo"/>
                <a:cs typeface="Menlo"/>
              </a:rPr>
              <a:t>63</a:t>
            </a:r>
          </a:p>
        </p:txBody>
      </p:sp>
      <p:sp>
        <p:nvSpPr>
          <p:cNvPr id="9" name="text-d2wy89-8">
            <a:extLst xmlns:a="http://schemas.openxmlformats.org/drawingml/2006/main">
              <a:ext uri="{FF2B5EF4-FFF2-40B4-BE49-F238E27FC236}">
                <a16:creationId xmlns:a16="http://schemas.microsoft.com/office/drawing/2014/main" id="{9A285311-7170-4BB1-97DF-5D60C8DCD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257800"/>
            <a:ext cx="5048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这里的 + 做加法</a:t>
            </a:r>
          </a:p>
        </p:txBody>
      </p:sp>
      <p:sp>
        <p:nvSpPr>
          <p:cNvPr id="10" name="text-d2wy89-9">
            <a:extLst xmlns:a="http://schemas.openxmlformats.org/drawingml/2006/main">
              <a:ext uri="{FF2B5EF4-FFF2-40B4-BE49-F238E27FC236}">
                <a16:creationId xmlns:a16="http://schemas.microsoft.com/office/drawing/2014/main" id="{AD29BAE5-3F7B-4440-9CA9-185D16AB9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5257800"/>
            <a:ext cx="4667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这里的 + 连接文字</a:t>
            </a:r>
          </a:p>
        </p:txBody>
      </p:sp>
    </p:spTree>
    <p:extLst>
      <p:ext uri="{BB962C8B-B14F-4D97-AF65-F5344CB8AC3E}">
        <p14:creationId xmlns:p14="http://schemas.microsoft.com/office/powerpoint/2010/main" val="4968325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rlmerq-0">
            <a:extLst xmlns:a="http://schemas.openxmlformats.org/drawingml/2006/main">
              <a:ext uri="{FF2B5EF4-FFF2-40B4-BE49-F238E27FC236}">
                <a16:creationId xmlns:a16="http://schemas.microsoft.com/office/drawing/2014/main" id="{48A0425F-86C6-4FC7-A220-7599194E9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网页“学一学”   8 分钟</a:t>
            </a:r>
          </a:p>
        </p:txBody>
      </p:sp>
      <p:sp>
        <p:nvSpPr>
          <p:cNvPr id="2" name="text-rlmerq-1">
            <a:extLst xmlns:a="http://schemas.openxmlformats.org/drawingml/2006/main">
              <a:ext uri="{FF2B5EF4-FFF2-40B4-BE49-F238E27FC236}">
                <a16:creationId xmlns:a16="http://schemas.microsoft.com/office/drawing/2014/main" id="{F6C0B72E-6142-4BED-B33F-6767F814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42975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自主操作一：完成 5 个小步</a:t>
            </a:r>
          </a:p>
        </p:txBody>
      </p:sp>
      <p:sp>
        <p:nvSpPr>
          <p:cNvPr id="3" name="text-rlmerq-2">
            <a:extLst xmlns:a="http://schemas.openxmlformats.org/drawingml/2006/main">
              <a:ext uri="{FF2B5EF4-FFF2-40B4-BE49-F238E27FC236}">
                <a16:creationId xmlns:a16="http://schemas.microsoft.com/office/drawing/2014/main" id="{DBF6A5A8-3E74-4C3A-9D76-332FE10F5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4" name="text-rlmerq-3">
            <a:extLst xmlns:a="http://schemas.openxmlformats.org/drawingml/2006/main">
              <a:ext uri="{FF2B5EF4-FFF2-40B4-BE49-F238E27FC236}">
                <a16:creationId xmlns:a16="http://schemas.microsoft.com/office/drawing/2014/main" id="{9E6A9E20-1B18-4CD5-9B6F-59A607480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5" name="text-rlmerq-4">
            <a:extLst xmlns:a="http://schemas.openxmlformats.org/drawingml/2006/main">
              <a:ext uri="{FF2B5EF4-FFF2-40B4-BE49-F238E27FC236}">
                <a16:creationId xmlns:a16="http://schemas.microsoft.com/office/drawing/2014/main" id="{EAF757F4-48F8-4EDD-8597-63865E5CF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047875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先认识变量</a:t>
            </a:r>
          </a:p>
        </p:txBody>
      </p:sp>
      <p:sp>
        <p:nvSpPr>
          <p:cNvPr id="6" name="text-rlmerq-5">
            <a:extLst xmlns:a="http://schemas.openxmlformats.org/drawingml/2006/main">
              <a:ext uri="{FF2B5EF4-FFF2-40B4-BE49-F238E27FC236}">
                <a16:creationId xmlns:a16="http://schemas.microsoft.com/office/drawing/2014/main" id="{89FD7A0B-885C-4A9A-A862-9CF2C7E08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667000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7" name="text-rlmerq-6">
            <a:extLst xmlns:a="http://schemas.openxmlformats.org/drawingml/2006/main">
              <a:ext uri="{FF2B5EF4-FFF2-40B4-BE49-F238E27FC236}">
                <a16:creationId xmlns:a16="http://schemas.microsoft.com/office/drawing/2014/main" id="{FF7F7513-F267-4F58-BF6F-B336C52E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667000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总价用哪种运算</a:t>
            </a:r>
          </a:p>
        </p:txBody>
      </p:sp>
      <p:sp>
        <p:nvSpPr>
          <p:cNvPr id="8" name="text-rlmerq-7">
            <a:extLst xmlns:a="http://schemas.openxmlformats.org/drawingml/2006/main">
              <a:ext uri="{FF2B5EF4-FFF2-40B4-BE49-F238E27FC236}">
                <a16:creationId xmlns:a16="http://schemas.microsoft.com/office/drawing/2014/main" id="{F3B253AC-FFDF-4392-B5F2-EEDB6620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28612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9" name="text-rlmerq-8">
            <a:extLst xmlns:a="http://schemas.openxmlformats.org/drawingml/2006/main">
              <a:ext uri="{FF2B5EF4-FFF2-40B4-BE49-F238E27FC236}">
                <a16:creationId xmlns:a16="http://schemas.microsoft.com/office/drawing/2014/main" id="{F8118F26-F18C-49ED-9316-F81D70E8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286125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数字还是文字</a:t>
            </a:r>
          </a:p>
        </p:txBody>
      </p:sp>
      <p:sp>
        <p:nvSpPr>
          <p:cNvPr id="10" name="text-rlmerq-9">
            <a:extLst xmlns:a="http://schemas.openxmlformats.org/drawingml/2006/main">
              <a:ext uri="{FF2B5EF4-FFF2-40B4-BE49-F238E27FC236}">
                <a16:creationId xmlns:a16="http://schemas.microsoft.com/office/drawing/2014/main" id="{8FD2C6F9-98C2-4B5F-AE3E-50869E9A3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905250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1" name="text-rlmerq-10">
            <a:extLst xmlns:a="http://schemas.openxmlformats.org/drawingml/2006/main">
              <a:ext uri="{FF2B5EF4-FFF2-40B4-BE49-F238E27FC236}">
                <a16:creationId xmlns:a16="http://schemas.microsoft.com/office/drawing/2014/main" id="{00A15AEB-84C1-480C-BD05-1F9CCA26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905250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改一次数量</a:t>
            </a:r>
          </a:p>
        </p:txBody>
      </p:sp>
      <p:sp>
        <p:nvSpPr>
          <p:cNvPr id="12" name="text-rlmerq-11">
            <a:extLst xmlns:a="http://schemas.openxmlformats.org/drawingml/2006/main">
              <a:ext uri="{FF2B5EF4-FFF2-40B4-BE49-F238E27FC236}">
                <a16:creationId xmlns:a16="http://schemas.microsoft.com/office/drawing/2014/main" id="{71C7AA29-CA99-4376-A184-931DD0EE3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524375"/>
            <a:ext cx="6858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75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3" name="text-rlmerq-12">
            <a:extLst xmlns:a="http://schemas.openxmlformats.org/drawingml/2006/main">
              <a:ext uri="{FF2B5EF4-FFF2-40B4-BE49-F238E27FC236}">
                <a16:creationId xmlns:a16="http://schemas.microsoft.com/office/drawing/2014/main" id="{EBAFD038-7F7D-4D2A-AC19-56B2BADD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524375"/>
            <a:ext cx="647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00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再算找零</a:t>
            </a:r>
          </a:p>
        </p:txBody>
      </p:sp>
      <p:sp>
        <p:nvSpPr>
          <p:cNvPr id="14" name="text-rlmerq-13">
            <a:extLst xmlns:a="http://schemas.openxmlformats.org/drawingml/2006/main">
              <a:ext uri="{FF2B5EF4-FFF2-40B4-BE49-F238E27FC236}">
                <a16:creationId xmlns:a16="http://schemas.microsoft.com/office/drawing/2014/main" id="{0E487B88-4FFC-4935-8E5E-891354490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352675"/>
            <a:ext cx="3429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每步检查通过</a:t>
            </a:r>
          </a:p>
          <a:p xmlns:a="http://schemas.openxmlformats.org/drawingml/2006/main">
            <a:pPr algn="l">
              <a:def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再进入下一步</a:t>
            </a:r>
          </a:p>
        </p:txBody>
      </p:sp>
      <p:sp>
        <p:nvSpPr>
          <p:cNvPr id="15" name="text-rlmerq-14">
            <a:extLst xmlns:a="http://schemas.openxmlformats.org/drawingml/2006/main">
              <a:ext uri="{FF2B5EF4-FFF2-40B4-BE49-F238E27FC236}">
                <a16:creationId xmlns:a16="http://schemas.microsoft.com/office/drawing/2014/main" id="{95F97A67-79C6-4C8F-8999-75A7A8C3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62400"/>
            <a:ext cx="34290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卡住时先点</a:t>
            </a:r>
          </a:p>
          <a:p xmlns:a="http://schemas.openxmlformats.org/drawingml/2006/main">
            <a: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“给我一点提示”</a:t>
            </a:r>
          </a:p>
        </p:txBody>
      </p:sp>
      <p:sp>
        <p:nvSpPr>
          <p:cNvPr id="16" name="text-rlmerq-15">
            <a:extLst xmlns:a="http://schemas.openxmlformats.org/drawingml/2006/main">
              <a:ext uri="{FF2B5EF4-FFF2-40B4-BE49-F238E27FC236}">
                <a16:creationId xmlns:a16="http://schemas.microsoft.com/office/drawing/2014/main" id="{D480DE4C-5B93-4931-9FA8-4EE90BF05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86425"/>
            <a:ext cx="647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45d8c2d4437c4e74"/>
              </a:rPr>
              <a:t>进入“学一学”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5940211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m8bhot-0">
            <a:extLst xmlns:a="http://schemas.openxmlformats.org/drawingml/2006/main">
              <a:ext uri="{FF2B5EF4-FFF2-40B4-BE49-F238E27FC236}">
                <a16:creationId xmlns:a16="http://schemas.microsoft.com/office/drawing/2014/main" id="{76E6BC58-A3D7-46F4-9AD2-9EC27611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一份完整的找零程序</a:t>
            </a:r>
          </a:p>
        </p:txBody>
      </p:sp>
      <p:sp>
        <p:nvSpPr>
          <p:cNvPr id="2" name="text-m8bhot-1">
            <a:extLst xmlns:a="http://schemas.openxmlformats.org/drawingml/2006/main">
              <a:ext uri="{FF2B5EF4-FFF2-40B4-BE49-F238E27FC236}">
                <a16:creationId xmlns:a16="http://schemas.microsoft.com/office/drawing/2014/main" id="{7F7F75A0-65A7-4472-A6C4-7233E779E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sp>
        <p:nvSpPr>
          <p:cNvPr id="3" name="text-m8bhot-2">
            <a:extLst xmlns:a="http://schemas.openxmlformats.org/drawingml/2006/main">
              <a:ext uri="{FF2B5EF4-FFF2-40B4-BE49-F238E27FC236}">
                <a16:creationId xmlns:a16="http://schemas.microsoft.com/office/drawing/2014/main" id="{16D54031-789E-4426-BB04-2FC4CA6A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6</a:t>
            </a:r>
          </a:p>
        </p:txBody>
      </p:sp>
      <p:sp>
        <p:nvSpPr>
          <p:cNvPr id="4" name="text-m8bhot-3">
            <a:extLst xmlns:a="http://schemas.openxmlformats.org/drawingml/2006/main">
              <a:ext uri="{FF2B5EF4-FFF2-40B4-BE49-F238E27FC236}">
                <a16:creationId xmlns:a16="http://schemas.microsoft.com/office/drawing/2014/main" id="{1BFF7C33-F1F1-4B11-944B-205EF366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3</a:t>
            </a:r>
          </a:p>
        </p:txBody>
      </p:sp>
      <p:sp>
        <p:nvSpPr>
          <p:cNvPr id="5" name="text-m8bhot-4">
            <a:extLst xmlns:a="http://schemas.openxmlformats.org/drawingml/2006/main">
              <a:ext uri="{FF2B5EF4-FFF2-40B4-BE49-F238E27FC236}">
                <a16:creationId xmlns:a16="http://schemas.microsoft.com/office/drawing/2014/main" id="{A414EBCF-5D22-462C-9624-B4275803E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money = 50</a:t>
            </a:r>
          </a:p>
        </p:txBody>
      </p:sp>
      <p:sp>
        <p:nvSpPr>
          <p:cNvPr id="6" name="text-m8bhot-5">
            <a:extLst xmlns:a="http://schemas.openxmlformats.org/drawingml/2006/main">
              <a:ext uri="{FF2B5EF4-FFF2-40B4-BE49-F238E27FC236}">
                <a16:creationId xmlns:a16="http://schemas.microsoft.com/office/drawing/2014/main" id="{C9F69C49-661B-44BD-9B5B-F76E8E5C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5755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7" name="text-m8bhot-6">
            <a:extLst xmlns:a="http://schemas.openxmlformats.org/drawingml/2006/main">
              <a:ext uri="{FF2B5EF4-FFF2-40B4-BE49-F238E27FC236}">
                <a16:creationId xmlns:a16="http://schemas.microsoft.com/office/drawing/2014/main" id="{D392F751-A937-4067-BA16-A1673D558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change = money - total</a:t>
            </a:r>
          </a:p>
        </p:txBody>
      </p:sp>
      <p:sp>
        <p:nvSpPr>
          <p:cNvPr id="8" name="text-m8bhot-7">
            <a:extLst xmlns:a="http://schemas.openxmlformats.org/drawingml/2006/main">
              <a:ext uri="{FF2B5EF4-FFF2-40B4-BE49-F238E27FC236}">
                <a16:creationId xmlns:a16="http://schemas.microsoft.com/office/drawing/2014/main" id="{1798C649-6723-4148-9840-B44D07600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print("总价", total, "元")</a:t>
            </a:r>
          </a:p>
        </p:txBody>
      </p:sp>
      <p:sp>
        <p:nvSpPr>
          <p:cNvPr id="9" name="text-m8bhot-8">
            <a:extLst xmlns:a="http://schemas.openxmlformats.org/drawingml/2006/main">
              <a:ext uri="{FF2B5EF4-FFF2-40B4-BE49-F238E27FC236}">
                <a16:creationId xmlns:a16="http://schemas.microsoft.com/office/drawing/2014/main" id="{CF9E71A7-FA94-4251-9FCC-D2ED8CE53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766762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17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print("找零", change, "元")</a:t>
            </a:r>
          </a:p>
        </p:txBody>
      </p:sp>
      <p:sp>
        <p:nvSpPr>
          <p:cNvPr id="10" name="text-m8bhot-9">
            <a:extLst xmlns:a="http://schemas.openxmlformats.org/drawingml/2006/main">
              <a:ext uri="{FF2B5EF4-FFF2-40B4-BE49-F238E27FC236}">
                <a16:creationId xmlns:a16="http://schemas.microsoft.com/office/drawing/2014/main" id="{1B99E325-7644-4021-871B-24242674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04787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保存数据</a:t>
            </a:r>
          </a:p>
        </p:txBody>
      </p:sp>
      <p:sp>
        <p:nvSpPr>
          <p:cNvPr id="11" name="text-m8bhot-10">
            <a:extLst xmlns:a="http://schemas.openxmlformats.org/drawingml/2006/main">
              <a:ext uri="{FF2B5EF4-FFF2-40B4-BE49-F238E27FC236}">
                <a16:creationId xmlns:a16="http://schemas.microsoft.com/office/drawing/2014/main" id="{1DCB9902-BC69-46FF-BD2E-0E67C886A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543300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计算结果</a:t>
            </a:r>
          </a:p>
        </p:txBody>
      </p:sp>
      <p:sp>
        <p:nvSpPr>
          <p:cNvPr id="12" name="text-m8bhot-11">
            <a:extLst xmlns:a="http://schemas.openxmlformats.org/drawingml/2006/main">
              <a:ext uri="{FF2B5EF4-FFF2-40B4-BE49-F238E27FC236}">
                <a16:creationId xmlns:a16="http://schemas.microsoft.com/office/drawing/2014/main" id="{A40235BB-E8B8-4A00-9C45-2F6719EC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619625"/>
            <a:ext cx="238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显示小票</a:t>
            </a:r>
          </a:p>
        </p:txBody>
      </p:sp>
      <p:sp>
        <p:nvSpPr>
          <p:cNvPr id="13" name="text-m8bhot-12">
            <a:extLst xmlns:a="http://schemas.openxmlformats.org/drawingml/2006/main">
              <a:ext uri="{FF2B5EF4-FFF2-40B4-BE49-F238E27FC236}">
                <a16:creationId xmlns:a16="http://schemas.microsoft.com/office/drawing/2014/main" id="{E7EF7466-A65D-4B3C-B4B1-139850D80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91200"/>
            <a:ext cx="1057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这段程序里，哪些行需要先执行？</a:t>
            </a:r>
          </a:p>
        </p:txBody>
      </p:sp>
    </p:spTree>
    <p:extLst>
      <p:ext uri="{BB962C8B-B14F-4D97-AF65-F5344CB8AC3E}">
        <p14:creationId xmlns:p14="http://schemas.microsoft.com/office/powerpoint/2010/main" val="18134767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lwsw3g-0">
            <a:extLst xmlns:a="http://schemas.openxmlformats.org/drawingml/2006/main">
              <a:ext uri="{FF2B5EF4-FFF2-40B4-BE49-F238E27FC236}">
                <a16:creationId xmlns:a16="http://schemas.microsoft.com/office/drawing/2014/main" id="{7BCA5654-E37E-4BD7-94BF-0A511FD6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网页“改一改 · 运行”   5 分钟</a:t>
            </a:r>
          </a:p>
        </p:txBody>
      </p:sp>
      <p:sp>
        <p:nvSpPr>
          <p:cNvPr id="2" name="text-lwsw3g-1">
            <a:extLst xmlns:a="http://schemas.openxmlformats.org/drawingml/2006/main">
              <a:ext uri="{FF2B5EF4-FFF2-40B4-BE49-F238E27FC236}">
                <a16:creationId xmlns:a16="http://schemas.microsoft.com/office/drawing/2014/main" id="{035E0C7A-6AE7-443D-9B94-0DAE5B765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42975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自主操作二：换一笔义卖数据</a:t>
            </a:r>
          </a:p>
        </p:txBody>
      </p:sp>
      <p:sp>
        <p:nvSpPr>
          <p:cNvPr id="3" name="text-lwsw3g-2">
            <a:extLst xmlns:a="http://schemas.openxmlformats.org/drawingml/2006/main">
              <a:ext uri="{FF2B5EF4-FFF2-40B4-BE49-F238E27FC236}">
                <a16:creationId xmlns:a16="http://schemas.microsoft.com/office/drawing/2014/main" id="{8C00861B-7F99-4777-8A00-81175948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lwsw3g-3">
            <a:extLst xmlns:a="http://schemas.openxmlformats.org/drawingml/2006/main">
              <a:ext uri="{FF2B5EF4-FFF2-40B4-BE49-F238E27FC236}">
                <a16:creationId xmlns:a16="http://schemas.microsoft.com/office/drawing/2014/main" id="{CE426928-C23A-4319-B776-F0A668792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990725"/>
            <a:ext cx="1047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1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每份 8 元，买 2 份，付 20 元</a:t>
            </a:r>
          </a:p>
        </p:txBody>
      </p:sp>
      <p:sp>
        <p:nvSpPr>
          <p:cNvPr id="5" name="text-lwsw3g-4">
            <a:extLst xmlns:a="http://schemas.openxmlformats.org/drawingml/2006/main">
              <a:ext uri="{FF2B5EF4-FFF2-40B4-BE49-F238E27FC236}">
                <a16:creationId xmlns:a16="http://schemas.microsoft.com/office/drawing/2014/main" id="{5DE73252-DE1F-47EF-BBCD-0209BE0F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04800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先运行原例，再修改开头 3 行数据</a:t>
            </a:r>
          </a:p>
        </p:txBody>
      </p:sp>
      <p:sp>
        <p:nvSpPr>
          <p:cNvPr id="6" name="text-lwsw3g-5">
            <a:extLst xmlns:a="http://schemas.openxmlformats.org/drawingml/2006/main">
              <a:ext uri="{FF2B5EF4-FFF2-40B4-BE49-F238E27FC236}">
                <a16:creationId xmlns:a16="http://schemas.microsoft.com/office/drawing/2014/main" id="{080278B0-D588-49F7-98D3-00573364B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857625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手算预测后，点击“运行代码”核对</a:t>
            </a:r>
          </a:p>
        </p:txBody>
      </p:sp>
      <p:sp>
        <p:nvSpPr>
          <p:cNvPr id="7" name="text-lwsw3g-6">
            <a:extLst xmlns:a="http://schemas.openxmlformats.org/drawingml/2006/main">
              <a:ext uri="{FF2B5EF4-FFF2-40B4-BE49-F238E27FC236}">
                <a16:creationId xmlns:a16="http://schemas.microsoft.com/office/drawing/2014/main" id="{DDC638B5-AF42-4E66-8EFC-5AE2D7726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667250"/>
            <a:ext cx="1047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保留变量名和计算关系，输入框留空</a:t>
            </a:r>
          </a:p>
        </p:txBody>
      </p:sp>
      <p:sp>
        <p:nvSpPr>
          <p:cNvPr id="8" name="text-lwsw3g-7">
            <a:extLst xmlns:a="http://schemas.openxmlformats.org/drawingml/2006/main">
              <a:ext uri="{FF2B5EF4-FFF2-40B4-BE49-F238E27FC236}">
                <a16:creationId xmlns:a16="http://schemas.microsoft.com/office/drawing/2014/main" id="{E85461E0-299E-40CF-B4A7-2A1D58E7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695950"/>
            <a:ext cx="1028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28890cf20a99438c"/>
              </a:rPr>
              <a:t>进入“改一改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90223717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pf08re-0">
            <a:extLst xmlns:a="http://schemas.openxmlformats.org/drawingml/2006/main">
              <a:ext uri="{FF2B5EF4-FFF2-40B4-BE49-F238E27FC236}">
                <a16:creationId xmlns:a16="http://schemas.microsoft.com/office/drawing/2014/main" id="{31553197-8AB3-4FF0-B656-1BFA8F35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核对结果：三组数据都要成立</a:t>
            </a:r>
          </a:p>
        </p:txBody>
      </p:sp>
      <p:sp>
        <p:nvSpPr>
          <p:cNvPr id="2" name="text-pf08re-1">
            <a:extLst xmlns:a="http://schemas.openxmlformats.org/drawingml/2006/main">
              <a:ext uri="{FF2B5EF4-FFF2-40B4-BE49-F238E27FC236}">
                <a16:creationId xmlns:a16="http://schemas.microsoft.com/office/drawing/2014/main" id="{637679DB-8FD5-4934-8520-5EF6CFEBA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79E231-6381-4588-8DA2-62C4286B884A}"/>
              </a:ext>
            </a:extLst>
          </p:cNvPr>
          <p:cNvGraphicFramePr/>
          <p:nvPr/>
        </p:nvGraphicFramePr>
        <p:xfrm>
          <a:off xmlns:a="http://schemas.openxmlformats.org/drawingml/2006/main" x="666750" y="2028825"/>
          <a:ext xmlns:a="http://schemas.openxmlformats.org/drawingml/2006/main" cx="10763250" cy="28956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152650"/>
                <a:gridCol w="2152650"/>
                <a:gridCol w="2152650"/>
                <a:gridCol w="2152650"/>
                <a:gridCol w="2152650"/>
              </a:tblGrid>
              <a:tr h="7239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单价 / 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数量 / 份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付款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总价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找零 / 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7239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6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18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8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16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4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7239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10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-pf08re-2">
            <a:extLst xmlns:a="http://schemas.openxmlformats.org/drawingml/2006/main">
              <a:ext uri="{FF2B5EF4-FFF2-40B4-BE49-F238E27FC236}">
                <a16:creationId xmlns:a16="http://schemas.microsoft.com/office/drawing/2014/main" id="{A69EDB95-C0A0-422B-82F5-95B709114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48275"/>
            <a:ext cx="1076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“检测我的程序”会换数据，检查计算结果。</a:t>
            </a:r>
          </a:p>
        </p:txBody>
      </p:sp>
      <p:sp>
        <p:nvSpPr>
          <p:cNvPr id="5" name="text-pf08re-3">
            <a:extLst xmlns:a="http://schemas.openxmlformats.org/drawingml/2006/main">
              <a:ext uri="{FF2B5EF4-FFF2-40B4-BE49-F238E27FC236}">
                <a16:creationId xmlns:a16="http://schemas.microsoft.com/office/drawing/2014/main" id="{714CA45D-3FB0-4C47-9FBF-9CCFB05B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恰好付款时，找零为什么是 0？</a:t>
            </a:r>
          </a:p>
        </p:txBody>
      </p:sp>
    </p:spTree>
    <p:extLst>
      <p:ext uri="{BB962C8B-B14F-4D97-AF65-F5344CB8AC3E}">
        <p14:creationId xmlns:p14="http://schemas.microsoft.com/office/powerpoint/2010/main" val="16715715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rq0p9-0">
            <a:extLst xmlns:a="http://schemas.openxmlformats.org/drawingml/2006/main">
              <a:ext uri="{FF2B5EF4-FFF2-40B4-BE49-F238E27FC236}">
                <a16:creationId xmlns:a16="http://schemas.microsoft.com/office/drawing/2014/main" id="{A817D5ED-82A2-4603-8EF7-B77CE45C4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数量变了，总价会自动变吗？</a:t>
            </a:r>
          </a:p>
        </p:txBody>
      </p:sp>
      <p:sp>
        <p:nvSpPr>
          <p:cNvPr id="2" name="text-0rq0p9-1">
            <a:extLst xmlns:a="http://schemas.openxmlformats.org/drawingml/2006/main">
              <a:ext uri="{FF2B5EF4-FFF2-40B4-BE49-F238E27FC236}">
                <a16:creationId xmlns:a16="http://schemas.microsoft.com/office/drawing/2014/main" id="{211BD4D6-D7A6-4016-8810-DCC69E5C9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3" name="text-0rq0p9-2">
            <a:extLst xmlns:a="http://schemas.openxmlformats.org/drawingml/2006/main">
              <a:ext uri="{FF2B5EF4-FFF2-40B4-BE49-F238E27FC236}">
                <a16:creationId xmlns:a16="http://schemas.microsoft.com/office/drawing/2014/main" id="{1EFB305C-0962-445C-9E7F-3739D65A4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66925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5</a:t>
            </a:r>
          </a:p>
        </p:txBody>
      </p:sp>
      <p:sp>
        <p:nvSpPr>
          <p:cNvPr id="4" name="text-0rq0p9-3">
            <a:extLst xmlns:a="http://schemas.openxmlformats.org/drawingml/2006/main">
              <a:ext uri="{FF2B5EF4-FFF2-40B4-BE49-F238E27FC236}">
                <a16:creationId xmlns:a16="http://schemas.microsoft.com/office/drawing/2014/main" id="{64F3A258-E4FD-454E-A441-C3A2DFBC0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86050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2</a:t>
            </a:r>
          </a:p>
        </p:txBody>
      </p:sp>
      <p:sp>
        <p:nvSpPr>
          <p:cNvPr id="5" name="text-0rq0p9-4">
            <a:extLst xmlns:a="http://schemas.openxmlformats.org/drawingml/2006/main">
              <a:ext uri="{FF2B5EF4-FFF2-40B4-BE49-F238E27FC236}">
                <a16:creationId xmlns:a16="http://schemas.microsoft.com/office/drawing/2014/main" id="{E72BDA9F-BB6B-417F-9294-B5FE7F964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05175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6" name="text-0rq0p9-5">
            <a:extLst xmlns:a="http://schemas.openxmlformats.org/drawingml/2006/main">
              <a:ext uri="{FF2B5EF4-FFF2-40B4-BE49-F238E27FC236}">
                <a16:creationId xmlns:a16="http://schemas.microsoft.com/office/drawing/2014/main" id="{F716DEF4-F92C-4853-A440-41CC799A7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24300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4</a:t>
            </a:r>
          </a:p>
        </p:txBody>
      </p:sp>
      <p:sp>
        <p:nvSpPr>
          <p:cNvPr id="7" name="text-0rq0p9-6">
            <a:extLst xmlns:a="http://schemas.openxmlformats.org/drawingml/2006/main">
              <a:ext uri="{FF2B5EF4-FFF2-40B4-BE49-F238E27FC236}">
                <a16:creationId xmlns:a16="http://schemas.microsoft.com/office/drawing/2014/main" id="{CBB8EF74-C42B-4322-B725-AB1400B5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543425"/>
            <a:ext cx="742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print(total)</a:t>
            </a:r>
          </a:p>
        </p:txBody>
      </p:sp>
      <p:sp>
        <p:nvSpPr>
          <p:cNvPr id="8" name="text-0rq0p9-7">
            <a:extLst xmlns:a="http://schemas.openxmlformats.org/drawingml/2006/main">
              <a:ext uri="{FF2B5EF4-FFF2-40B4-BE49-F238E27FC236}">
                <a16:creationId xmlns:a16="http://schemas.microsoft.com/office/drawing/2014/main" id="{DEEBFCEC-1FD5-4612-B848-6072CFFD7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2419350"/>
            <a:ext cx="314325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375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375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10 还是 20？</a:t>
            </a:r>
          </a:p>
        </p:txBody>
      </p:sp>
      <p:sp>
        <p:nvSpPr>
          <p:cNvPr id="9" name="text-0rq0p9-8">
            <a:extLst xmlns:a="http://schemas.openxmlformats.org/drawingml/2006/main">
              <a:ext uri="{FF2B5EF4-FFF2-40B4-BE49-F238E27FC236}">
                <a16:creationId xmlns:a16="http://schemas.microsoft.com/office/drawing/2014/main" id="{F97FF0F6-2D6A-40D9-BD3D-85BF54EA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48675" y="4029075"/>
            <a:ext cx="3143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请指出 total</a:t>
            </a:r>
          </a:p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最后一次赋值</a:t>
            </a:r>
          </a:p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发生在哪一行。</a:t>
            </a:r>
          </a:p>
        </p:txBody>
      </p:sp>
    </p:spTree>
    <p:extLst>
      <p:ext uri="{BB962C8B-B14F-4D97-AF65-F5344CB8AC3E}">
        <p14:creationId xmlns:p14="http://schemas.microsoft.com/office/powerpoint/2010/main" val="16134445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8vq3fg-0">
            <a:extLst xmlns:a="http://schemas.openxmlformats.org/drawingml/2006/main">
              <a:ext uri="{FF2B5EF4-FFF2-40B4-BE49-F238E27FC236}">
                <a16:creationId xmlns:a16="http://schemas.microsoft.com/office/drawing/2014/main" id="{A86F395C-27A5-4285-98E0-2D7EF01D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重新计算，才得到新的总价</a:t>
            </a:r>
          </a:p>
        </p:txBody>
      </p:sp>
      <p:sp>
        <p:nvSpPr>
          <p:cNvPr id="2" name="text-8vq3fg-1">
            <a:extLst xmlns:a="http://schemas.openxmlformats.org/drawingml/2006/main">
              <a:ext uri="{FF2B5EF4-FFF2-40B4-BE49-F238E27FC236}">
                <a16:creationId xmlns:a16="http://schemas.microsoft.com/office/drawing/2014/main" id="{E980126D-F5D5-4FED-ADF4-50A18EDA6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3" name="text-8vq3fg-2">
            <a:extLst xmlns:a="http://schemas.openxmlformats.org/drawingml/2006/main">
              <a:ext uri="{FF2B5EF4-FFF2-40B4-BE49-F238E27FC236}">
                <a16:creationId xmlns:a16="http://schemas.microsoft.com/office/drawing/2014/main" id="{EBF9496F-E21B-4F7F-8E6F-69549EDA8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62125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price = 5</a:t>
            </a:r>
          </a:p>
        </p:txBody>
      </p:sp>
      <p:sp>
        <p:nvSpPr>
          <p:cNvPr id="4" name="text-8vq3fg-3">
            <a:extLst xmlns:a="http://schemas.openxmlformats.org/drawingml/2006/main">
              <a:ext uri="{FF2B5EF4-FFF2-40B4-BE49-F238E27FC236}">
                <a16:creationId xmlns:a16="http://schemas.microsoft.com/office/drawing/2014/main" id="{745DCC01-D3E8-47F3-9F78-6C8798CEB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2</a:t>
            </a:r>
          </a:p>
        </p:txBody>
      </p:sp>
      <p:sp>
        <p:nvSpPr>
          <p:cNvPr id="5" name="text-8vq3fg-4">
            <a:extLst xmlns:a="http://schemas.openxmlformats.org/drawingml/2006/main">
              <a:ext uri="{FF2B5EF4-FFF2-40B4-BE49-F238E27FC236}">
                <a16:creationId xmlns:a16="http://schemas.microsoft.com/office/drawing/2014/main" id="{CEFC454A-83CF-41E4-BD7B-06A7716F7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47975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6" name="text-8vq3fg-5">
            <a:extLst xmlns:a="http://schemas.openxmlformats.org/drawingml/2006/main">
              <a:ext uri="{FF2B5EF4-FFF2-40B4-BE49-F238E27FC236}">
                <a16:creationId xmlns:a16="http://schemas.microsoft.com/office/drawing/2014/main" id="{3B256BF6-426D-420B-86BD-6361C9ADF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90900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count = 4</a:t>
            </a:r>
          </a:p>
        </p:txBody>
      </p:sp>
      <p:sp>
        <p:nvSpPr>
          <p:cNvPr id="7" name="text-8vq3fg-6">
            <a:extLst xmlns:a="http://schemas.openxmlformats.org/drawingml/2006/main">
              <a:ext uri="{FF2B5EF4-FFF2-40B4-BE49-F238E27FC236}">
                <a16:creationId xmlns:a16="http://schemas.microsoft.com/office/drawing/2014/main" id="{CA0C6071-E67E-40E1-BE9A-831CB967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33825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007C6C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8" name="text-8vq3fg-7">
            <a:extLst xmlns:a="http://schemas.openxmlformats.org/drawingml/2006/main">
              <a:ext uri="{FF2B5EF4-FFF2-40B4-BE49-F238E27FC236}">
                <a16:creationId xmlns:a16="http://schemas.microsoft.com/office/drawing/2014/main" id="{325CB4B1-06B9-42A2-9CE5-5AF1E0CC1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77152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3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print(total)</a:t>
            </a:r>
          </a:p>
        </p:txBody>
      </p:sp>
      <p:sp>
        <p:nvSpPr>
          <p:cNvPr id="9" name="text-8vq3fg-8">
            <a:extLst xmlns:a="http://schemas.openxmlformats.org/drawingml/2006/main">
              <a:ext uri="{FF2B5EF4-FFF2-40B4-BE49-F238E27FC236}">
                <a16:creationId xmlns:a16="http://schemas.microsoft.com/office/drawing/2014/main" id="{7F9D5580-FA7F-4B27-A41E-5E27AC090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0175" y="2438400"/>
            <a:ext cx="2190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600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6000" b="1">
                <a:solidFill>
                  <a:srgbClr val="007C6C"/>
                </a:solidFill>
                <a:latin typeface="Menlo"/>
                <a:ea typeface="Menlo"/>
                <a:cs typeface="Menlo"/>
              </a:defRPr>
            </a:pPr>
            <a:r>
              <a:rPr sz="6000" b="1">
                <a:solidFill>
                  <a:srgbClr val="007C6C"/>
                </a:solidFill>
                <a:latin typeface="Menlo"/>
                <a:ea typeface="Menlo"/>
                <a:cs typeface="Menlo"/>
              </a:rPr>
              <a:t>20</a:t>
            </a:r>
          </a:p>
        </p:txBody>
      </p:sp>
      <p:sp>
        <p:nvSpPr>
          <p:cNvPr id="10" name="text-8vq3fg-9">
            <a:extLst xmlns:a="http://schemas.openxmlformats.org/drawingml/2006/main">
              <a:ext uri="{FF2B5EF4-FFF2-40B4-BE49-F238E27FC236}">
                <a16:creationId xmlns:a16="http://schemas.microsoft.com/office/drawing/2014/main" id="{3BEB493E-F0F2-462F-935C-929EDB2F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9175" y="3857625"/>
            <a:ext cx="3048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新数量参与了</a:t>
            </a:r>
          </a:p>
          <a:p xmlns:a="http://schemas.openxmlformats.org/drawingml/2006/main">
            <a:pPr algn="l">
              <a:def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2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这一次计算</a:t>
            </a:r>
          </a:p>
        </p:txBody>
      </p:sp>
      <p:sp>
        <p:nvSpPr>
          <p:cNvPr id="11" name="text-8vq3fg-10">
            <a:extLst xmlns:a="http://schemas.openxmlformats.org/drawingml/2006/main">
              <a:ext uri="{FF2B5EF4-FFF2-40B4-BE49-F238E27FC236}">
                <a16:creationId xmlns:a16="http://schemas.microsoft.com/office/drawing/2014/main" id="{A9AB7E28-F9C3-42E8-9DD6-04BD233D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107632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若还要更新找零，也要重新执行 change = money - total。</a:t>
            </a:r>
          </a:p>
        </p:txBody>
      </p:sp>
    </p:spTree>
    <p:extLst>
      <p:ext uri="{BB962C8B-B14F-4D97-AF65-F5344CB8AC3E}">
        <p14:creationId xmlns:p14="http://schemas.microsoft.com/office/powerpoint/2010/main" val="166955086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isd618-0">
            <a:extLst xmlns:a="http://schemas.openxmlformats.org/drawingml/2006/main">
              <a:ext uri="{FF2B5EF4-FFF2-40B4-BE49-F238E27FC236}">
                <a16:creationId xmlns:a16="http://schemas.microsoft.com/office/drawing/2014/main" id="{49A31F4C-3F01-467E-AD88-CF50DA38C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28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575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网页“改一改 · 运行”   4 分钟</a:t>
            </a:r>
          </a:p>
        </p:txBody>
      </p:sp>
      <p:sp>
        <p:nvSpPr>
          <p:cNvPr id="2" name="text-isd618-1">
            <a:extLst xmlns:a="http://schemas.openxmlformats.org/drawingml/2006/main">
              <a:ext uri="{FF2B5EF4-FFF2-40B4-BE49-F238E27FC236}">
                <a16:creationId xmlns:a16="http://schemas.microsoft.com/office/drawing/2014/main" id="{6DCA4ACC-C636-4161-8C5F-FC019A025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942975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自主操作三：设计自己的义卖小票</a:t>
            </a:r>
          </a:p>
        </p:txBody>
      </p:sp>
      <p:sp>
        <p:nvSpPr>
          <p:cNvPr id="3" name="text-isd618-2">
            <a:extLst xmlns:a="http://schemas.openxmlformats.org/drawingml/2006/main">
              <a:ext uri="{FF2B5EF4-FFF2-40B4-BE49-F238E27FC236}">
                <a16:creationId xmlns:a16="http://schemas.microsoft.com/office/drawing/2014/main" id="{46A4CDBF-4455-4D70-9EEC-77F51ADF6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15</a:t>
            </a:r>
          </a:p>
        </p:txBody>
      </p:sp>
      <p:sp>
        <p:nvSpPr>
          <p:cNvPr id="4" name="text-isd618-3">
            <a:extLst xmlns:a="http://schemas.openxmlformats.org/drawingml/2006/main">
              <a:ext uri="{FF2B5EF4-FFF2-40B4-BE49-F238E27FC236}">
                <a16:creationId xmlns:a16="http://schemas.microsoft.com/office/drawing/2014/main" id="{6C09DB66-8B55-49AD-89CD-F1B9EA37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952625"/>
            <a:ext cx="10572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625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古厝纹样书签，或你设计的泉州主题小物</a:t>
            </a:r>
          </a:p>
        </p:txBody>
      </p:sp>
      <p:sp>
        <p:nvSpPr>
          <p:cNvPr id="5" name="text-isd618-4">
            <a:extLst xmlns:a="http://schemas.openxmlformats.org/drawingml/2006/main">
              <a:ext uri="{FF2B5EF4-FFF2-40B4-BE49-F238E27FC236}">
                <a16:creationId xmlns:a16="http://schemas.microsoft.com/office/drawing/2014/main" id="{1428AF81-EAE5-4101-A2AA-C82DD4520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8956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自定一组单价、数量与付款，手算后运行核验</a:t>
            </a:r>
          </a:p>
        </p:txBody>
      </p:sp>
      <p:sp>
        <p:nvSpPr>
          <p:cNvPr id="6" name="text-isd618-5">
            <a:extLst xmlns:a="http://schemas.openxmlformats.org/drawingml/2006/main">
              <a:ext uri="{FF2B5EF4-FFF2-40B4-BE49-F238E27FC236}">
                <a16:creationId xmlns:a16="http://schemas.microsoft.com/office/drawing/2014/main" id="{2B0D96CA-FAB0-4A05-91E2-7E27B3B5A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38100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小票显示：单价、数量、总价、找零</a:t>
            </a:r>
          </a:p>
        </p:txBody>
      </p:sp>
      <p:sp>
        <p:nvSpPr>
          <p:cNvPr id="7" name="text-isd618-6">
            <a:extLst xmlns:a="http://schemas.openxmlformats.org/drawingml/2006/main">
              <a:ext uri="{FF2B5EF4-FFF2-40B4-BE49-F238E27FC236}">
                <a16:creationId xmlns:a16="http://schemas.microsoft.com/office/drawing/2014/main" id="{C672D2B4-0306-4C1F-AD2E-024B17162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468630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数量用非负整数，付款不少于总价。</a:t>
            </a:r>
          </a:p>
        </p:txBody>
      </p:sp>
      <p:sp>
        <p:nvSpPr>
          <p:cNvPr id="8" name="text-isd618-7">
            <a:extLst xmlns:a="http://schemas.openxmlformats.org/drawingml/2006/main">
              <a:ext uri="{FF2B5EF4-FFF2-40B4-BE49-F238E27FC236}">
                <a16:creationId xmlns:a16="http://schemas.microsoft.com/office/drawing/2014/main" id="{10A15755-EDEF-4101-A78E-CCB7FA89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6769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0be1431cc9848d7"/>
              </a:rPr>
              <a:t>回到编辑器，完成自己的小票</a:t>
            </a:r>
          </a:p>
        </p:txBody>
      </p:sp>
    </p:spTree>
    <p:extLst>
      <p:ext uri="{BB962C8B-B14F-4D97-AF65-F5344CB8AC3E}">
        <p14:creationId xmlns:p14="http://schemas.microsoft.com/office/powerpoint/2010/main" val="25836930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590gja-0">
            <a:extLst xmlns:a="http://schemas.openxmlformats.org/drawingml/2006/main">
              <a:ext uri="{FF2B5EF4-FFF2-40B4-BE49-F238E27FC236}">
                <a16:creationId xmlns:a16="http://schemas.microsoft.com/office/drawing/2014/main" id="{C957CDFC-FA5E-410D-A068-5BB68D2D0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给同桌解释这一行</a:t>
            </a:r>
          </a:p>
        </p:txBody>
      </p:sp>
      <p:sp>
        <p:nvSpPr>
          <p:cNvPr id="2" name="text-590gja-1">
            <a:extLst xmlns:a="http://schemas.openxmlformats.org/drawingml/2006/main">
              <a:ext uri="{FF2B5EF4-FFF2-40B4-BE49-F238E27FC236}">
                <a16:creationId xmlns:a16="http://schemas.microsoft.com/office/drawing/2014/main" id="{CE1C0F21-F6C6-4443-939C-59D4E231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16</a:t>
            </a:r>
          </a:p>
        </p:txBody>
      </p:sp>
      <p:sp>
        <p:nvSpPr>
          <p:cNvPr id="3" name="text-590gja-2">
            <a:extLst xmlns:a="http://schemas.openxmlformats.org/drawingml/2006/main">
              <a:ext uri="{FF2B5EF4-FFF2-40B4-BE49-F238E27FC236}">
                <a16:creationId xmlns:a16="http://schemas.microsoft.com/office/drawing/2014/main" id="{1C2C19FA-5B23-40F0-8CEA-EA5D1AA4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38375"/>
            <a:ext cx="1085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34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34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total = price * count</a:t>
            </a:r>
          </a:p>
        </p:txBody>
      </p:sp>
      <p:sp>
        <p:nvSpPr>
          <p:cNvPr id="4" name="text-590gja-3">
            <a:extLst xmlns:a="http://schemas.openxmlformats.org/drawingml/2006/main">
              <a:ext uri="{FF2B5EF4-FFF2-40B4-BE49-F238E27FC236}">
                <a16:creationId xmlns:a16="http://schemas.microsoft.com/office/drawing/2014/main" id="{B5B0BB5E-935B-4C6A-B87E-01DF6AB9F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5757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先取出 ______ 和 ______ 的当前值</a:t>
            </a:r>
          </a:p>
        </p:txBody>
      </p:sp>
      <p:sp>
        <p:nvSpPr>
          <p:cNvPr id="5" name="text-590gja-4">
            <a:extLst xmlns:a="http://schemas.openxmlformats.org/drawingml/2006/main">
              <a:ext uri="{FF2B5EF4-FFF2-40B4-BE49-F238E27FC236}">
                <a16:creationId xmlns:a16="http://schemas.microsoft.com/office/drawing/2014/main" id="{D49C1D01-73C2-4238-A123-12484538E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38625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计算得到 ______，再保存到 ______</a:t>
            </a:r>
          </a:p>
        </p:txBody>
      </p:sp>
      <p:sp>
        <p:nvSpPr>
          <p:cNvPr id="6" name="text-590gja-5">
            <a:extLst xmlns:a="http://schemas.openxmlformats.org/drawingml/2006/main">
              <a:ext uri="{FF2B5EF4-FFF2-40B4-BE49-F238E27FC236}">
                <a16:creationId xmlns:a16="http://schemas.microsoft.com/office/drawing/2014/main" id="{BE88BA92-9FC6-41D2-B935-9898FDBC9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7687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用你自己小票中的数字说明。</a:t>
            </a:r>
          </a:p>
        </p:txBody>
      </p:sp>
    </p:spTree>
    <p:extLst>
      <p:ext uri="{BB962C8B-B14F-4D97-AF65-F5344CB8AC3E}">
        <p14:creationId xmlns:p14="http://schemas.microsoft.com/office/powerpoint/2010/main" val="90197581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9g4yr4-0">
            <a:extLst xmlns:a="http://schemas.openxmlformats.org/drawingml/2006/main">
              <a:ext uri="{FF2B5EF4-FFF2-40B4-BE49-F238E27FC236}">
                <a16:creationId xmlns:a16="http://schemas.microsoft.com/office/drawing/2014/main" id="{879C8343-298F-484B-8423-D8F2723B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课末检测与迁移自评</a:t>
            </a:r>
          </a:p>
        </p:txBody>
      </p:sp>
      <p:sp>
        <p:nvSpPr>
          <p:cNvPr id="2" name="text-9g4yr4-1">
            <a:extLst xmlns:a="http://schemas.openxmlformats.org/drawingml/2006/main">
              <a:ext uri="{FF2B5EF4-FFF2-40B4-BE49-F238E27FC236}">
                <a16:creationId xmlns:a16="http://schemas.microsoft.com/office/drawing/2014/main" id="{7742C479-5AE9-4BAC-8D0C-0753F0FA6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17</a:t>
            </a:r>
          </a:p>
        </p:txBody>
      </p:sp>
      <p:sp>
        <p:nvSpPr>
          <p:cNvPr id="3" name="text-9g4yr4-2">
            <a:extLst xmlns:a="http://schemas.openxmlformats.org/drawingml/2006/main">
              <a:ext uri="{FF2B5EF4-FFF2-40B4-BE49-F238E27FC236}">
                <a16:creationId xmlns:a16="http://schemas.microsoft.com/office/drawing/2014/main" id="{5EFBF035-6EC7-4BAA-8FB8-97D9C7510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857375"/>
            <a:ext cx="10572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6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6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进入“测一测”，独立完成 3 题</a:t>
            </a:r>
          </a:p>
        </p:txBody>
      </p:sp>
      <p:sp>
        <p:nvSpPr>
          <p:cNvPr id="4" name="text-9g4yr4-3">
            <a:extLst xmlns:a="http://schemas.openxmlformats.org/drawingml/2006/main">
              <a:ext uri="{FF2B5EF4-FFF2-40B4-BE49-F238E27FC236}">
                <a16:creationId xmlns:a16="http://schemas.microsoft.com/office/drawing/2014/main" id="{E0DF3712-520F-4663-8788-D9E95E39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705100"/>
            <a:ext cx="10572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提交后读反馈，订正到全对，再按实际情况自评。</a:t>
            </a:r>
          </a:p>
        </p:txBody>
      </p:sp>
      <p:graphicFrame>
        <p:nvGraphicFrame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E3DBEB-3C93-4124-9800-F622D6D1E300}"/>
              </a:ext>
            </a:extLst>
          </p:cNvPr>
          <p:cNvGraphicFramePr/>
          <p:nvPr/>
        </p:nvGraphicFramePr>
        <p:xfrm>
          <a:off xmlns:a="http://schemas.openxmlformats.org/drawingml/2006/main" x="685800" y="3590925"/>
          <a:ext xmlns:a="http://schemas.openxmlformats.org/drawingml/2006/main" cx="7239000" cy="226695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7239000"/>
              </a:tblGrid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00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网页显示“已完成”，需要四项齐全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 个小步全部过关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生活问题程序检测通过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 道知识题全部答对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45339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迁移自评完成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6" name="text-9g4yr4-4">
            <a:extLst xmlns:a="http://schemas.openxmlformats.org/drawingml/2006/main">
              <a:ext uri="{FF2B5EF4-FFF2-40B4-BE49-F238E27FC236}">
                <a16:creationId xmlns:a16="http://schemas.microsoft.com/office/drawing/2014/main" id="{7BDB0653-F56C-4271-B510-309CAA22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429125"/>
            <a:ext cx="304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0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84e9853ce69b4aef"/>
              </a:rPr>
              <a:t>进入“测一测”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77691388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15jlcc-0">
            <a:extLst xmlns:a="http://schemas.openxmlformats.org/drawingml/2006/main">
              <a:ext uri="{FF2B5EF4-FFF2-40B4-BE49-F238E27FC236}">
                <a16:creationId xmlns:a16="http://schemas.microsoft.com/office/drawing/2014/main" id="{A28AF434-FE26-43ED-9092-A91942A1C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28650"/>
            <a:ext cx="10858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带走一个能解释的程序</a:t>
            </a:r>
          </a:p>
        </p:txBody>
      </p:sp>
      <p:sp>
        <p:nvSpPr>
          <p:cNvPr id="2" name="text-15jlcc-1">
            <a:extLst xmlns:a="http://schemas.openxmlformats.org/drawingml/2006/main">
              <a:ext uri="{FF2B5EF4-FFF2-40B4-BE49-F238E27FC236}">
                <a16:creationId xmlns:a16="http://schemas.microsoft.com/office/drawing/2014/main" id="{3B6FDFC4-FDA7-406A-9040-8CFF84C5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96025"/>
            <a:ext cx="476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18</a:t>
            </a:r>
          </a:p>
        </p:txBody>
      </p:sp>
      <p:sp>
        <p:nvSpPr>
          <p:cNvPr id="3" name="text-15jlcc-2">
            <a:extLst xmlns:a="http://schemas.openxmlformats.org/drawingml/2006/main">
              <a:ext uri="{FF2B5EF4-FFF2-40B4-BE49-F238E27FC236}">
                <a16:creationId xmlns:a16="http://schemas.microsoft.com/office/drawing/2014/main" id="{47846D49-B8EF-4989-B37E-B267C3A3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1990725"/>
            <a:ext cx="10668000" cy="1562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变量保存当前值。</a:t>
            </a:r>
          </a:p>
          <a:p xmlns:a="http://schemas.openxmlformats.org/drawingml/2006/main">
            <a:pPr algn="l">
              <a:def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程序按顺序计算，结果需要核对。</a:t>
            </a:r>
          </a:p>
        </p:txBody>
      </p:sp>
      <p:sp>
        <p:nvSpPr>
          <p:cNvPr id="4" name="text-15jlcc-3">
            <a:extLst xmlns:a="http://schemas.openxmlformats.org/drawingml/2006/main">
              <a:ext uri="{FF2B5EF4-FFF2-40B4-BE49-F238E27FC236}">
                <a16:creationId xmlns:a16="http://schemas.microsoft.com/office/drawing/2014/main" id="{2B41A8C0-292D-45C3-8003-4F7A2CEB1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71950"/>
            <a:ext cx="106680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离开前，用自己的小票回答：</a:t>
            </a:r>
          </a:p>
        </p:txBody>
      </p:sp>
      <p:sp>
        <p:nvSpPr>
          <p:cNvPr id="5" name="text-15jlcc-4">
            <a:extLst xmlns:a="http://schemas.openxmlformats.org/drawingml/2006/main">
              <a:ext uri="{FF2B5EF4-FFF2-40B4-BE49-F238E27FC236}">
                <a16:creationId xmlns:a16="http://schemas.microsoft.com/office/drawing/2014/main" id="{2590B939-1755-41C9-A996-6CFA1AC89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914900"/>
            <a:ext cx="10668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“我改了哪些数据？结果是什么？</a:t>
            </a:r>
          </a:p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我怎样证明它算对了？”</a:t>
            </a:r>
          </a:p>
        </p:txBody>
      </p:sp>
    </p:spTree>
    <p:extLst>
      <p:ext uri="{BB962C8B-B14F-4D97-AF65-F5344CB8AC3E}">
        <p14:creationId xmlns:p14="http://schemas.microsoft.com/office/powerpoint/2010/main" val="15445100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2026-10-13T01:59:13.6960000Z</dcterms:created>
  <dcterms:modified xsi:type="dcterms:W3CDTF">2026-10-13T01:59:13.6960000Z</dcterms:modified>
</coreProperties>
</file>