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22cde98b1a94e9b" /><Relationship Type="http://schemas.openxmlformats.org/officeDocument/2006/relationships/extended-properties" Target="/docProps/app.xml" Id="Rd76eef93a2204621" /><Relationship Type="http://schemas.openxmlformats.org/officeDocument/2006/relationships/officeDocument" Target="/ppt/presentation.xml" Id="R5fc098ff82f54da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17ce0dbf9345f5"/>
  </p:sldMasterIdLst>
  <p:notesMasterIdLst>
    <p:notesMasterId xmlns:r="http://schemas.openxmlformats.org/officeDocument/2006/relationships" r:id="R1718147a59b94cbc"/>
  </p:notesMasterIdLst>
  <p:sldIdLst>
    <p:sldId xmlns:r="http://schemas.openxmlformats.org/officeDocument/2006/relationships" id="256" r:id="R2d3aeb41f66742d2"/>
    <p:sldId xmlns:r="http://schemas.openxmlformats.org/officeDocument/2006/relationships" id="257" r:id="R17a629e479414309"/>
    <p:sldId xmlns:r="http://schemas.openxmlformats.org/officeDocument/2006/relationships" id="258" r:id="R6185592037e347d3"/>
    <p:sldId xmlns:r="http://schemas.openxmlformats.org/officeDocument/2006/relationships" id="259" r:id="Ra8b39bb21f1743e5"/>
    <p:sldId xmlns:r="http://schemas.openxmlformats.org/officeDocument/2006/relationships" id="260" r:id="R09686ebe49f84f5b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54857d1bf4a408b" /><Relationship Type="http://schemas.openxmlformats.org/officeDocument/2006/relationships/slideMaster" Target="/ppt/slideMasters/slideMaster1.xml" Id="Rf917ce0dbf9345f5" /><Relationship Type="http://schemas.openxmlformats.org/officeDocument/2006/relationships/notesMaster" Target="/ppt/notesMasters/notesMaster1.xml" Id="R1718147a59b94cbc" /><Relationship Type="http://schemas.openxmlformats.org/officeDocument/2006/relationships/presProps" Target="/ppt/presProps.xml" Id="R09f1842ec33d4b1d" /><Relationship Type="http://schemas.openxmlformats.org/officeDocument/2006/relationships/tableStyles" Target="/ppt/tableStyles.xml" Id="R56939fdef0244b1d" /><Relationship Type="http://schemas.openxmlformats.org/officeDocument/2006/relationships/slide" Target="/ppt/slides/slide1.xml" Id="R2d3aeb41f66742d2" /><Relationship Type="http://schemas.openxmlformats.org/officeDocument/2006/relationships/slide" Target="/ppt/slides/slide2.xml" Id="R17a629e479414309" /><Relationship Type="http://schemas.openxmlformats.org/officeDocument/2006/relationships/slide" Target="/ppt/slides/slide3.xml" Id="R6185592037e347d3" /><Relationship Type="http://schemas.openxmlformats.org/officeDocument/2006/relationships/slide" Target="/ppt/slides/slide4.xml" Id="Ra8b39bb21f1743e5" /><Relationship Type="http://schemas.openxmlformats.org/officeDocument/2006/relationships/slide" Target="/ppt/slides/slide5.xml" Id="R09686ebe49f84f5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8b21eaa814542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1734eb4d6a14de7" /><Relationship Type="http://schemas.openxmlformats.org/officeDocument/2006/relationships/notesMaster" Target="/ppt/notesMasters/notesMaster1.xml" Id="R636fa7c5e3c748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3957ac2a934cbf" /><Relationship Type="http://schemas.openxmlformats.org/officeDocument/2006/relationships/notesMaster" Target="/ppt/notesMasters/notesMaster1.xml" Id="Rd2549fbfbfe24b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f33f1931a8e475b" /><Relationship Type="http://schemas.openxmlformats.org/officeDocument/2006/relationships/notesMaster" Target="/ppt/notesMasters/notesMaster1.xml" Id="R9ee5ead41c96456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82639f0a2264ca7" /><Relationship Type="http://schemas.openxmlformats.org/officeDocument/2006/relationships/notesMaster" Target="/ppt/notesMasters/notesMaster1.xml" Id="Rab5fbfe4151c4cb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0008e75540a4277" /><Relationship Type="http://schemas.openxmlformats.org/officeDocument/2006/relationships/notesMaster" Target="/ppt/notesMasters/notesMaster1.xml" Id="R7f4a599fe8554e7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【08:32—08:35｜3分钟】</a:t>
            </a:r>
          </a:p>
          <a:p xmlns:a="http://schemas.openxmlformats.org/drawingml/2006/main">
            <a:r>
              <a:t>先把两份材料分清。教育部教育技术与资源发展中心（中央电化教育馆）教技资〔2025〕37号通知附件《教师人工智能应用场景参考框架》以主场景、典型场景、微场景组织内容。其中助学是主场景，下列答疑辅学、AI学伴、实验实训、生涯规划四个典型场景。它回答人工智能支持哪些学习活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《教师生成式人工智能应用指引（第一版）》由教育部教师队伍建设专家指导委员会发布。第三部分是场景指引，其中第一项助力学习变革列出五个场景示例，名称是对话式、游戏化、个性化、协作探究和跨学科学习。这是今天五类学习方式的直接依据。我们口头说AI助学，是工作坊的总体主题，不把它伪作正式指引的章节名。两份文件并非同一目录，也不据此推断它们是前后修订关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教学上的关系是：应用方向指向学习发展，学习方式组织学生的活动，课堂任务把活动具体化。这里的课堂任务层属于我们的教学转化，并非原文新增的目录。五种方式不是固定流程，也不是互斥分组；协作探究与跨学科在原文同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【来源】央馆通知附件，PDF第8—9页（附件印刷第3—4页）：https://jwc.njucm.edu.cn/_upload/article/files/9a/11/660ad9e74ae3a02eee96b05a8435/c27bd8c3-1dde-424a-9b86-f00da8f6e3ac.pdf</a:t>
            </a:r>
          </a:p>
          <a:p xmlns:a="http://schemas.openxmlformats.org/drawingml/2006/main">
            <a:r>
              <a:t>正式指引：中国教育学会2025-11-28公开全文，三（一）：https://www.cse.edu.cn/index/detail.html?category=148&amp;id=4743</a:t>
            </a:r>
          </a:p>
          <a:p xmlns:a="http://schemas.openxmlformats.org/drawingml/2006/main">
            <a:r>
              <a:t>分页版本PDF第3页：https://rsc.nuaa.edu.cn/_upload/article/files/7f/e2/787e193a46b8ba7ad8cd8bb389df/1c80ae5a-1008-47f1-a9e8-84839bd0782f.pdf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【08:35—08:38｜3分钟】</a:t>
            </a:r>
          </a:p>
          <a:p xmlns:a="http://schemas.openxmlformats.org/drawingml/2006/main">
            <a:r>
              <a:t>原文将角色扮演、开放且启发性的对话与思维培养连在一起。条目的重点不是让AI多说，而是让学生在对话中持续作出判断。这可以对应央馆框架中AI学伴的辩论、角色扮演和同伴互助场景，但这项对应是培训解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用《岳阳楼记》的简例说明：先听学生怎样理解不以物喜，暂不代答；再用文中的忧其民形成需要解释的张力；学生回到文本，把笼统的判断说得更准确。AI在这里提供追问，教师核查问题与解释，学生承担举证和修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该具体学科案例来自本地李玉顺对话式学习课程P11—14及本次改编，不是指引中的原文案例。正式指引列出的场景示例只有通用应用描述，并未提供这段课堂对话。稍后实践会把这条思路做成可试用的任务卡。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【来源】《教师生成式人工智能应用指引（第一版）》三（一）场景示例1：https://www.cse.edu.cn/index/detail.html?category=148&amp;id=4743</a:t>
            </a:r>
          </a:p>
          <a:p xmlns:a="http://schemas.openxmlformats.org/drawingml/2006/main">
            <a:r>
              <a:t>【案例依据】《1.对话式学习》P11—14；问题链为本次培训改编。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【08:38—08:41｜3分钟】</a:t>
            </a:r>
          </a:p>
          <a:p xmlns:a="http://schemas.openxmlformats.org/drawingml/2006/main">
            <a:r>
              <a:t>原文的游戏化场景将情境、挑战和激励连到知识学习与能力训练。教学设计时要看学生必须理解什么才能过关。参与热闹是过程现象，能否运用知识解决变化后的任务，才是我们需要观察的学习表现。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里用后面将体验的同一个分数花园作简短说明：整块花园有十二个等面积小格，先取三分之二，也就是八格；再在已选区域中取四分之三，也就是六格。学生要解释这六格为何占整块花园的二分之一。若选错，反馈应帮助区分原整体与已选区域。再换一组分数，要求重新操作并解释。这样，挑战、反馈和迁移都围绕分数乘法的同一学习目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分数花园是本工作坊依据李秋菊游戏化学习课程思路所作的改编，不是指引原文中的专名。后面的现场工作坊先审核教学规则，再用WorkBuddy生成或修改交互资源；不要求开发智能体。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【来源】《教师生成式人工智能应用指引（第一版）》三（一）场景示例2：https://www.cse.edu.cn/index/detail.html?category=148&amp;id=4743</a:t>
            </a:r>
          </a:p>
          <a:p xmlns:a="http://schemas.openxmlformats.org/drawingml/2006/main">
            <a:r>
              <a:t>【案例依据】游戏化学习课程P11—18；具体关卡与反馈为本次培训改编。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【08:41—08:44｜3分钟】</a:t>
            </a:r>
          </a:p>
          <a:p xmlns:a="http://schemas.openxmlformats.org/drawingml/2006/main">
            <a:r>
              <a:t>个性化学习条目强调适配个体需要及动态支持。这与央馆框架中答疑辅学涉及的学习诊断、资源推荐、导学方案和路径安排存在内容联系。这里的重点是教学判断如何随证据更新，不是把学生一次性分成固定层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三种模拟表现都对应同一学习目标：理解异分母分数相加需要统一单位。算成五分之二时，教师先检查单位理解；算对但无法解释时，用图和算式建立联系；已经解释清楚时，减少支架并安排变化后的独立任务。AI可帮助生成这些支持材料，教师需要核查是否对准真实困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具体的三种作答及支架设计是本次培训模拟，不是原文所载的实证案例。下午将用更多时间练习依据表现选择支持，并观察撤去支持后学生是否仍能完成。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【来源】《教师生成式人工智能应用指引（第一版）》三（一）场景示例3：https://www.cse.edu.cn/index/detail.html?category=148&amp;id=4743</a:t>
            </a:r>
          </a:p>
          <a:p xmlns:a="http://schemas.openxmlformats.org/drawingml/2006/main">
            <a:r>
              <a:t>【案例依据】个性化学习路径推荐课程P10—16；本次模拟作答。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【08:44—08:47｜3分钟】</a:t>
            </a:r>
          </a:p>
          <a:p xmlns:a="http://schemas.openxmlformats.org/drawingml/2006/main">
            <a:r>
              <a:t>这两项在正式指引中并列。协作探究关注学生如何共同搜集、解释和评价证据；跨学科关注不同学科的知识和方法怎样围绕真实问题发挥作用。可以有同一学科内的小组探究，也可以有个人完成的跨学科任务，两者不能直接画成上下位关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校园植物养护可以同时体现两项。小组分工观察并比较记录，是协作探究；将植物生长知识、数据分析和建议表达结合起来，是跨学科。AI可以帮助整理记录、提示其他解释和检查表达，观察结果与结论依据仍须由学生提供并核对。该具体任务是课程资料改编，指引原文只给通用场景描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用最后三十秒让教师回看自己的课题：学生需要解释、重试、获得不同支架，还是共同探究？先选最能服务目标的一种方式，再考虑组合。后面的上午模块重点练对话与游戏；下午练个性化与协作探究，并融入跨学科任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【来源】《教师生成式人工智能应用指引（第一版）》三（一）场景示例4、5：https://www.cse.edu.cn/index/detail.html?category=148&amp;id=4743</a:t>
            </a:r>
          </a:p>
          <a:p xmlns:a="http://schemas.openxmlformats.org/drawingml/2006/main">
            <a:r>
              <a:t>【案例依据】跨学科课程v8 P3、12—14及协作探究课程P8—10；具体任务为培训改编。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473ebecf2044e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137f81eaef43f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c5404f631340d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96c48a5828466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8235c756a847c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ad3d6d23454ef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E2064D3-70A4-4360-9795-0B6BCBB29E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8800" y="3886200"/>
            <a:ext cx="146304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44BD71B-02FD-47C8-87B7-8250D67C595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743200" y="5657850"/>
            <a:ext cx="12801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FECA38B-7108-4374-9F8C-316B5B8D6D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8800" y="4286250"/>
            <a:ext cx="146304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F786BCE-9734-4139-AF5A-9CE4DD88AD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800100"/>
            <a:ext cx="162306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E4DE8C4-0FA6-4BB5-825A-9F93A1A88DD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8700" y="2857500"/>
            <a:ext cx="16230600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AAD9754-4B7F-43A6-9352-D11C821A35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800100"/>
            <a:ext cx="162306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7328D60-FFAF-41CE-9FCA-87DAB3DB813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8700" y="2857500"/>
            <a:ext cx="7543800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68CCA4C-E9BF-4590-8FE5-CE94F70A5BF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9715500" y="2857500"/>
            <a:ext cx="7543800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DD484ED-FBFB-477C-8050-ECD1597A762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800100"/>
            <a:ext cx="162306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248FD24-80B2-4BA4-82B6-78B6CD9A6C8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8700" y="2857500"/>
            <a:ext cx="7543800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d6d0f11df6c4440" /><Relationship Type="http://schemas.openxmlformats.org/officeDocument/2006/relationships/slideLayout" Target="/ppt/slideLayouts/slideLayout1.xml" Id="R91e102c14169459b" /><Relationship Type="http://schemas.openxmlformats.org/officeDocument/2006/relationships/slideLayout" Target="/ppt/slideLayouts/slideLayout2.xml" Id="R350777820d93444e" /><Relationship Type="http://schemas.openxmlformats.org/officeDocument/2006/relationships/slideLayout" Target="/ppt/slideLayouts/slideLayout3.xml" Id="R30ecf254f6674d8b" /><Relationship Type="http://schemas.openxmlformats.org/officeDocument/2006/relationships/slideLayout" Target="/ppt/slideLayouts/slideLayout4.xml" Id="R6281ada9409a47da" /><Relationship Type="http://schemas.openxmlformats.org/officeDocument/2006/relationships/slideLayout" Target="/ppt/slideLayouts/slideLayout5.xml" Id="Rd8926609a5784241" /><Relationship Type="http://schemas.openxmlformats.org/officeDocument/2006/relationships/slideLayout" Target="/ppt/slideLayouts/slideLayout6.xml" Id="Rd02603c9ba674f6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1e102c14169459b"/>
    <p:sldLayoutId xmlns:r="http://schemas.openxmlformats.org/officeDocument/2006/relationships" id="2147483650" r:id="R350777820d93444e"/>
    <p:sldLayoutId xmlns:r="http://schemas.openxmlformats.org/officeDocument/2006/relationships" id="2147483651" r:id="R30ecf254f6674d8b"/>
    <p:sldLayoutId xmlns:r="http://schemas.openxmlformats.org/officeDocument/2006/relationships" id="2147483652" r:id="R6281ada9409a47da"/>
    <p:sldLayoutId xmlns:r="http://schemas.openxmlformats.org/officeDocument/2006/relationships" id="2147483653" r:id="Rd8926609a5784241"/>
    <p:sldLayoutId xmlns:r="http://schemas.openxmlformats.org/officeDocument/2006/relationships" id="2147483654" r:id="Rd02603c9ba674f6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a58d4b73154dfe" /><Relationship Type="http://schemas.openxmlformats.org/officeDocument/2006/relationships/image" Target="/ppt/media/image.png" Id="R41369bfbbf184a2a" /><Relationship Type="http://schemas.openxmlformats.org/officeDocument/2006/relationships/notesSlide" Target="/ppt/notesSlides/notesSlide1.xml" Id="R37e89846821c4d4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639467421c4a0f" /><Relationship Type="http://schemas.openxmlformats.org/officeDocument/2006/relationships/image" Target="/ppt/media/image2.png" Id="R972580273657476b" /><Relationship Type="http://schemas.openxmlformats.org/officeDocument/2006/relationships/notesSlide" Target="/ppt/notesSlides/notesSlide2.xml" Id="R6589ca82e753431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37d282eaf3489b" /><Relationship Type="http://schemas.openxmlformats.org/officeDocument/2006/relationships/image" Target="/ppt/media/image3.png" Id="R3c6c4c39e6a4453b" /><Relationship Type="http://schemas.openxmlformats.org/officeDocument/2006/relationships/notesSlide" Target="/ppt/notesSlides/notesSlide3.xml" Id="Rb2924fa449f345d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339dcf2f324954" /><Relationship Type="http://schemas.openxmlformats.org/officeDocument/2006/relationships/image" Target="/ppt/media/image4.png" Id="Ra98ed4df459e450f" /><Relationship Type="http://schemas.openxmlformats.org/officeDocument/2006/relationships/notesSlide" Target="/ppt/notesSlides/notesSlide4.xml" Id="R944a09cc3ca2490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30d0a3f6d4497e" /><Relationship Type="http://schemas.openxmlformats.org/officeDocument/2006/relationships/image" Target="/ppt/media/image5.png" Id="R4358a5473bbb4b13" /><Relationship Type="http://schemas.openxmlformats.org/officeDocument/2006/relationships/notesSlide" Target="/ppt/notesSlides/notesSlide5.xml" Id="Ra68c8b7a28d34fd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0F27737D-53BF-4516-B57F-823875B069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369bfbbf184a2a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sp>
        <p:nvSpPr>
          <p:cNvPr id="2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BF1F463-8859-48B6-B6A0-6221D21E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600075"/>
            <a:ext cx="1571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指引总览 · 1 / 5</a:t>
            </a:r>
          </a:p>
        </p:txBody>
      </p:sp>
      <p:sp>
        <p:nvSpPr>
          <p:cNvPr id="3" name="heading-accent">
            <a:extLst xmlns:a="http://schemas.openxmlformats.org/drawingml/2006/main">
              <a:ext uri="{FF2B5EF4-FFF2-40B4-BE49-F238E27FC236}">
                <a16:creationId xmlns:a16="http://schemas.microsoft.com/office/drawing/2014/main" id="{36F7DA74-1E8B-43D7-A803-27F413BC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52525"/>
            <a:ext cx="95250" cy="5524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09B7EB"/>
          </a:solidFill>
          <a:ln xmlns:a="http://schemas.openxmlformats.org/drawingml/2006/main" w="0">
            <a:noFill/>
          </a:ln>
        </p:spPr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A091F93-323B-4BD3-92B9-D53AEC356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066800"/>
            <a:ext cx="16097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AI助学：应用场景与学习方式</a:t>
            </a:r>
          </a:p>
        </p:txBody>
      </p:sp>
      <p:sp>
        <p:nvSpPr>
          <p:cNvPr id="5" name="takeaway-band">
            <a:extLst xmlns:a="http://schemas.openxmlformats.org/drawingml/2006/main">
              <a:ext uri="{FF2B5EF4-FFF2-40B4-BE49-F238E27FC236}">
                <a16:creationId xmlns:a16="http://schemas.microsoft.com/office/drawing/2014/main" id="{E05849A1-6F77-4618-844B-2D6FA4FF7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8858250"/>
            <a:ext cx="16459200" cy="781050"/>
          </a:xfrm>
          <a:prstGeom xmlns:a="http://schemas.openxmlformats.org/drawingml/2006/main" prst="roundRect">
            <a:avLst>
              <a:gd name="adj" fmla="val 26829"/>
            </a:avLst>
          </a:prstGeom>
          <a:solidFill xmlns:a="http://schemas.openxmlformats.org/drawingml/2006/main">
            <a:srgbClr val="076BDF"/>
          </a:solidFill>
          <a:ln xmlns:a="http://schemas.openxmlformats.org/drawingml/2006/main" w="0">
            <a:noFill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7BD29703-6B8D-4FC8-9143-B7F895108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9039225"/>
            <a:ext cx="158877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教学解读：五种学习方式并列，可以组合使用；跨学科与协作探究同级。</a:t>
            </a:r>
          </a:p>
        </p:txBody>
      </p:sp>
      <p:sp>
        <p:nvSpPr>
          <p:cNvPr id="7" name="teacher-footer">
            <a:extLst xmlns:a="http://schemas.openxmlformats.org/drawingml/2006/main">
              <a:ext uri="{FF2B5EF4-FFF2-40B4-BE49-F238E27FC236}">
                <a16:creationId xmlns:a16="http://schemas.microsoft.com/office/drawing/2014/main" id="{408D85C4-1473-48FF-8AB3-19540ABFF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9810750"/>
            <a:ext cx="514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黄文聪 · 陈义顺  共同授课与实操指导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901E22B-7B8F-475D-95BA-72EF24003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9801225"/>
            <a:ext cx="10334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央馆场景框架·助学；正式《指引》三（一）｜关系解读为本次培训归纳</a:t>
            </a:r>
          </a:p>
        </p:txBody>
      </p:sp>
      <p:sp>
        <p:nvSpPr>
          <p:cNvPr id="9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0F65A98-47A2-4E48-8C3B-A3B577554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21125" y="980122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01 / 05</a:t>
            </a:r>
          </a:p>
        </p:txBody>
      </p:sp>
      <p:sp>
        <p:nvSpPr>
          <p:cNvPr id="10" name="slide-subtitle">
            <a:extLst xmlns:a="http://schemas.openxmlformats.org/drawingml/2006/main">
              <a:ext uri="{FF2B5EF4-FFF2-40B4-BE49-F238E27FC236}">
                <a16:creationId xmlns:a16="http://schemas.microsoft.com/office/drawing/2014/main" id="{C5945127-2E22-4C73-A738-BBAF4DB8F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952625"/>
            <a:ext cx="1571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40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40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40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40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40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40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40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40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40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40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240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先辨认指引层级，再把学习方式转成课堂任务</a:t>
            </a:r>
          </a:p>
        </p:txBody>
      </p:sp>
      <p:sp>
        <p:nvSpPr>
          <p:cNvPr id="11" name="framework-panel">
            <a:extLst xmlns:a="http://schemas.openxmlformats.org/drawingml/2006/main">
              <a:ext uri="{FF2B5EF4-FFF2-40B4-BE49-F238E27FC236}">
                <a16:creationId xmlns:a16="http://schemas.microsoft.com/office/drawing/2014/main" id="{5F1B780B-4F10-4887-9A9C-21DC1756B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71775"/>
            <a:ext cx="7239000" cy="4695825"/>
          </a:xfrm>
          <a:prstGeom xmlns:a="http://schemas.openxmlformats.org/drawingml/2006/main" prst="roundRect">
            <a:avLst>
              <a:gd name="adj" fmla="val 48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12" name="official-panel">
            <a:extLst xmlns:a="http://schemas.openxmlformats.org/drawingml/2006/main">
              <a:ext uri="{FF2B5EF4-FFF2-40B4-BE49-F238E27FC236}">
                <a16:creationId xmlns:a16="http://schemas.microsoft.com/office/drawing/2014/main" id="{E2732BF7-F7B5-4176-9F25-6FBA05054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771775"/>
            <a:ext cx="8877300" cy="4695825"/>
          </a:xfrm>
          <a:prstGeom xmlns:a="http://schemas.openxmlformats.org/drawingml/2006/main" prst="roundRect">
            <a:avLst>
              <a:gd name="adj" fmla="val 486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13" name="framework-title">
            <a:extLst xmlns:a="http://schemas.openxmlformats.org/drawingml/2006/main">
              <a:ext uri="{FF2B5EF4-FFF2-40B4-BE49-F238E27FC236}">
                <a16:creationId xmlns:a16="http://schemas.microsoft.com/office/drawing/2014/main" id="{BB87DC76-6E7F-428C-AA1E-BFF5843E3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028950"/>
            <a:ext cx="6591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央馆应用场景参考框架</a:t>
            </a:r>
          </a:p>
        </p:txBody>
      </p:sp>
      <p:sp>
        <p:nvSpPr>
          <p:cNvPr id="14" name="official-title">
            <a:extLst xmlns:a="http://schemas.openxmlformats.org/drawingml/2006/main">
              <a:ext uri="{FF2B5EF4-FFF2-40B4-BE49-F238E27FC236}">
                <a16:creationId xmlns:a16="http://schemas.microsoft.com/office/drawing/2014/main" id="{42E85CE8-5A80-4628-B59A-DC9CE09ED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028950"/>
            <a:ext cx="82296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5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5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5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5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5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5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5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5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5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5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5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《教师生成式人工智能应用指引（第一版）》</a:t>
            </a:r>
          </a:p>
        </p:txBody>
      </p:sp>
      <p:sp>
        <p:nvSpPr>
          <p:cNvPr id="15" name="framework-level">
            <a:extLst xmlns:a="http://schemas.openxmlformats.org/drawingml/2006/main">
              <a:ext uri="{FF2B5EF4-FFF2-40B4-BE49-F238E27FC236}">
                <a16:creationId xmlns:a16="http://schemas.microsoft.com/office/drawing/2014/main" id="{30D48954-7079-4F11-9919-185CE2239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714750"/>
            <a:ext cx="65913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rPr>
              <a:t>主场景</a:t>
            </a:r>
          </a:p>
        </p:txBody>
      </p:sp>
      <p:sp>
        <p:nvSpPr>
          <p:cNvPr id="16" name="official-level">
            <a:extLst xmlns:a="http://schemas.openxmlformats.org/drawingml/2006/main">
              <a:ext uri="{FF2B5EF4-FFF2-40B4-BE49-F238E27FC236}">
                <a16:creationId xmlns:a16="http://schemas.microsoft.com/office/drawing/2014/main" id="{375E5A81-A724-4537-A92C-ACE3CF012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714750"/>
            <a:ext cx="8229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rPr>
              <a:t>三、场景指引</a:t>
            </a:r>
          </a:p>
        </p:txBody>
      </p:sp>
      <p:sp>
        <p:nvSpPr>
          <p:cNvPr id="17" name="help-learning-parent">
            <a:extLst xmlns:a="http://schemas.openxmlformats.org/drawingml/2006/main">
              <a:ext uri="{FF2B5EF4-FFF2-40B4-BE49-F238E27FC236}">
                <a16:creationId xmlns:a16="http://schemas.microsoft.com/office/drawing/2014/main" id="{74229EEA-6707-4C42-BF77-FFF26CCEA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9850" y="4171950"/>
            <a:ext cx="3848100" cy="685800"/>
          </a:xfrm>
          <a:prstGeom xmlns:a="http://schemas.openxmlformats.org/drawingml/2006/main" prst="roundRect">
            <a:avLst>
              <a:gd name="adj" fmla="val 19444"/>
            </a:avLst>
          </a:prstGeom>
          <a:solidFill xmlns:a="http://schemas.openxmlformats.org/drawingml/2006/main">
            <a:srgbClr val="076BDF"/>
          </a:solidFill>
          <a:ln xmlns:a="http://schemas.openxmlformats.org/drawingml/2006/main" w="0">
            <a:noFill/>
          </a:ln>
        </p:spPr>
      </p:sp>
      <p:sp>
        <p:nvSpPr>
          <p:cNvPr id="18" name="help-learning-label">
            <a:extLst xmlns:a="http://schemas.openxmlformats.org/drawingml/2006/main">
              <a:ext uri="{FF2B5EF4-FFF2-40B4-BE49-F238E27FC236}">
                <a16:creationId xmlns:a16="http://schemas.microsoft.com/office/drawing/2014/main" id="{23B59DF8-E53B-44AB-BF5F-AD613407C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4295775"/>
            <a:ext cx="3467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8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defPPr>
            <a:lvl1pPr algn="ctr">
              <a:buNone/>
              <a:defRPr sz="28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1pPr>
            <a:lvl2pPr algn="ctr">
              <a:buNone/>
              <a:defRPr sz="28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2pPr>
            <a:lvl3pPr algn="ctr">
              <a:buNone/>
              <a:defRPr sz="28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3pPr>
            <a:lvl4pPr algn="ctr">
              <a:buNone/>
              <a:defRPr sz="28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4pPr>
            <a:lvl5pPr algn="ctr">
              <a:buNone/>
              <a:defRPr sz="28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5pPr>
            <a:lvl6pPr algn="ctr">
              <a:buNone/>
              <a:defRPr sz="28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6pPr>
            <a:lvl7pPr algn="ctr">
              <a:buNone/>
              <a:defRPr sz="28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7pPr>
            <a:lvl8pPr algn="ctr">
              <a:buNone/>
              <a:defRPr sz="28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8pPr>
            <a:lvl9pPr algn="ctr">
              <a:buNone/>
              <a:defRPr sz="28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ctr">
              <a:buNone/>
              <a:defRPr sz="2850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850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助学</a:t>
            </a:r>
          </a:p>
        </p:txBody>
      </p:sp>
      <p:sp>
        <p:nvSpPr>
          <p:cNvPr id="19" name="learning-change-parent">
            <a:extLst xmlns:a="http://schemas.openxmlformats.org/drawingml/2006/main">
              <a:ext uri="{FF2B5EF4-FFF2-40B4-BE49-F238E27FC236}">
                <a16:creationId xmlns:a16="http://schemas.microsoft.com/office/drawing/2014/main" id="{F8CFF9B4-45DA-49DF-96D5-10B7E52F9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53700" y="4171950"/>
            <a:ext cx="4762500" cy="685800"/>
          </a:xfrm>
          <a:prstGeom xmlns:a="http://schemas.openxmlformats.org/drawingml/2006/main" prst="roundRect">
            <a:avLst>
              <a:gd name="adj" fmla="val 19444"/>
            </a:avLst>
          </a:prstGeom>
          <a:solidFill xmlns:a="http://schemas.openxmlformats.org/drawingml/2006/main">
            <a:srgbClr val="076BDF"/>
          </a:solidFill>
          <a:ln xmlns:a="http://schemas.openxmlformats.org/drawingml/2006/main" w="0">
            <a:noFill/>
          </a:ln>
        </p:spPr>
      </p:sp>
      <p:sp>
        <p:nvSpPr>
          <p:cNvPr id="20" name="learning-change-label">
            <a:extLst xmlns:a="http://schemas.openxmlformats.org/drawingml/2006/main">
              <a:ext uri="{FF2B5EF4-FFF2-40B4-BE49-F238E27FC236}">
                <a16:creationId xmlns:a16="http://schemas.microsoft.com/office/drawing/2014/main" id="{314D9A59-8F2C-46DB-A09B-C0DA59088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44200" y="4314825"/>
            <a:ext cx="438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6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defPPr>
            <a:lvl1pPr algn="ctr">
              <a:buNone/>
              <a:defRPr sz="26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1pPr>
            <a:lvl2pPr algn="ctr">
              <a:buNone/>
              <a:defRPr sz="26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2pPr>
            <a:lvl3pPr algn="ctr">
              <a:buNone/>
              <a:defRPr sz="26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3pPr>
            <a:lvl4pPr algn="ctr">
              <a:buNone/>
              <a:defRPr sz="26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4pPr>
            <a:lvl5pPr algn="ctr">
              <a:buNone/>
              <a:defRPr sz="26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5pPr>
            <a:lvl6pPr algn="ctr">
              <a:buNone/>
              <a:defRPr sz="26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6pPr>
            <a:lvl7pPr algn="ctr">
              <a:buNone/>
              <a:defRPr sz="26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7pPr>
            <a:lvl8pPr algn="ctr">
              <a:buNone/>
              <a:defRPr sz="26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8pPr>
            <a:lvl9pPr algn="ctr">
              <a:buNone/>
              <a:defRPr sz="26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ctr">
              <a:buNone/>
              <a:defRPr sz="26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（一）助力学习变革</a:t>
            </a:r>
          </a:p>
        </p:txBody>
      </p:sp>
      <p:sp>
        <p:nvSpPr>
          <p:cNvPr id="21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B7F1D4BE-7DBB-4607-BC98-08A09C9A2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857750"/>
            <a:ext cx="0" cy="361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FDDF3"/>
            </a:solidFill>
            <a:prstDash val="solid"/>
          </a:ln>
        </p:spPr>
      </p:sp>
      <p:sp>
        <p:nvSpPr>
          <p:cNvPr id="22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CF388512-43D9-4006-A38A-6372974DE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5219700"/>
            <a:ext cx="4972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FDDF3"/>
            </a:solidFill>
            <a:prstDash val="solid"/>
          </a:ln>
        </p:spPr>
      </p:sp>
      <p:sp>
        <p:nvSpPr>
          <p:cNvPr id="23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DE7814D6-B19F-4B94-8FE6-06412049F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4950" y="4857750"/>
            <a:ext cx="0" cy="361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FDDF3"/>
            </a:solidFill>
            <a:prstDash val="solid"/>
          </a:ln>
        </p:spPr>
      </p:sp>
      <p:sp>
        <p:nvSpPr>
          <p:cNvPr id="24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E9165F85-BBB0-4CD2-A3C7-485A4783D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5219700"/>
            <a:ext cx="6667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FDDF3"/>
            </a:solidFill>
            <a:prstDash val="solid"/>
          </a:ln>
        </p:spPr>
      </p:sp>
      <p:sp>
        <p:nvSpPr>
          <p:cNvPr id="25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4A9374BD-701D-41D2-97B3-643BF0587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5219700"/>
            <a:ext cx="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FDDF3"/>
            </a:solidFill>
            <a:prstDash val="solid"/>
          </a:ln>
        </p:spPr>
      </p:sp>
      <p:sp>
        <p:nvSpPr>
          <p:cNvPr id="26" name="typical-scene-1">
            <a:extLst xmlns:a="http://schemas.openxmlformats.org/drawingml/2006/main">
              <a:ext uri="{FF2B5EF4-FFF2-40B4-BE49-F238E27FC236}">
                <a16:creationId xmlns:a16="http://schemas.microsoft.com/office/drawing/2014/main" id="{59D4F033-1FBE-4072-AC51-F15D05D58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448300"/>
            <a:ext cx="1619250" cy="952500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EAF6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27" name="typical-scene-label-1">
            <a:extLst xmlns:a="http://schemas.openxmlformats.org/drawingml/2006/main">
              <a:ext uri="{FF2B5EF4-FFF2-40B4-BE49-F238E27FC236}">
                <a16:creationId xmlns:a16="http://schemas.microsoft.com/office/drawing/2014/main" id="{A30E2844-269A-47AD-8CFE-5F958277E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724525"/>
            <a:ext cx="14668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答疑辅学</a:t>
            </a:r>
          </a:p>
        </p:txBody>
      </p:sp>
      <p:sp>
        <p:nvSpPr>
          <p:cNvPr id="28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33A47EB7-B49E-493D-9A9B-A26294A87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5219700"/>
            <a:ext cx="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FDDF3"/>
            </a:solidFill>
            <a:prstDash val="solid"/>
          </a:ln>
        </p:spPr>
      </p:sp>
      <p:sp>
        <p:nvSpPr>
          <p:cNvPr id="29" name="typical-scene-2">
            <a:extLst xmlns:a="http://schemas.openxmlformats.org/drawingml/2006/main">
              <a:ext uri="{FF2B5EF4-FFF2-40B4-BE49-F238E27FC236}">
                <a16:creationId xmlns:a16="http://schemas.microsoft.com/office/drawing/2014/main" id="{896A08E1-4F6F-49C9-A0F9-8AC95912D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5448300"/>
            <a:ext cx="1619250" cy="952500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EAF6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30" name="typical-scene-label-2">
            <a:extLst xmlns:a="http://schemas.openxmlformats.org/drawingml/2006/main">
              <a:ext uri="{FF2B5EF4-FFF2-40B4-BE49-F238E27FC236}">
                <a16:creationId xmlns:a16="http://schemas.microsoft.com/office/drawing/2014/main" id="{0D43861D-C9DB-4530-98F9-43DBA3A53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5724525"/>
            <a:ext cx="14668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AI学伴</a:t>
            </a:r>
          </a:p>
        </p:txBody>
      </p:sp>
      <p:sp>
        <p:nvSpPr>
          <p:cNvPr id="31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E363E095-D78B-4295-BD44-217CA0853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2575" y="5219700"/>
            <a:ext cx="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FDDF3"/>
            </a:solidFill>
            <a:prstDash val="solid"/>
          </a:ln>
        </p:spPr>
      </p:sp>
      <p:sp>
        <p:nvSpPr>
          <p:cNvPr id="32" name="typical-scene-3">
            <a:extLst xmlns:a="http://schemas.openxmlformats.org/drawingml/2006/main">
              <a:ext uri="{FF2B5EF4-FFF2-40B4-BE49-F238E27FC236}">
                <a16:creationId xmlns:a16="http://schemas.microsoft.com/office/drawing/2014/main" id="{13238C5E-A467-4547-A4E6-BE19A036B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5448300"/>
            <a:ext cx="1619250" cy="952500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EAF6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33" name="typical-scene-label-3">
            <a:extLst xmlns:a="http://schemas.openxmlformats.org/drawingml/2006/main">
              <a:ext uri="{FF2B5EF4-FFF2-40B4-BE49-F238E27FC236}">
                <a16:creationId xmlns:a16="http://schemas.microsoft.com/office/drawing/2014/main" id="{4279865B-917F-40F1-9960-DA6A19638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5724525"/>
            <a:ext cx="14668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实验实训</a:t>
            </a:r>
          </a:p>
        </p:txBody>
      </p:sp>
      <p:sp>
        <p:nvSpPr>
          <p:cNvPr id="34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639A1176-ADC5-4A47-9DAA-3B50ADB75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5219700"/>
            <a:ext cx="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FDDF3"/>
            </a:solidFill>
            <a:prstDash val="solid"/>
          </a:ln>
        </p:spPr>
      </p:sp>
      <p:sp>
        <p:nvSpPr>
          <p:cNvPr id="35" name="typical-scene-4">
            <a:extLst xmlns:a="http://schemas.openxmlformats.org/drawingml/2006/main">
              <a:ext uri="{FF2B5EF4-FFF2-40B4-BE49-F238E27FC236}">
                <a16:creationId xmlns:a16="http://schemas.microsoft.com/office/drawing/2014/main" id="{35DB0077-D25D-4D42-A6B2-0E69B1FAB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448300"/>
            <a:ext cx="1619250" cy="952500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EAF6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36" name="typical-scene-label-4">
            <a:extLst xmlns:a="http://schemas.openxmlformats.org/drawingml/2006/main">
              <a:ext uri="{FF2B5EF4-FFF2-40B4-BE49-F238E27FC236}">
                <a16:creationId xmlns:a16="http://schemas.microsoft.com/office/drawing/2014/main" id="{75F87D5F-C9A8-4468-9153-89CA779B1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724525"/>
            <a:ext cx="14668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ctr">
              <a:buNone/>
              <a:def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40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生涯规划</a:t>
            </a:r>
          </a:p>
        </p:txBody>
      </p:sp>
      <p:sp>
        <p:nvSpPr>
          <p:cNvPr id="37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3F8A682B-F1AB-407D-BF79-159F214B9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5219700"/>
            <a:ext cx="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FDDF3"/>
            </a:solidFill>
            <a:prstDash val="solid"/>
          </a:ln>
        </p:spPr>
      </p:sp>
      <p:sp>
        <p:nvSpPr>
          <p:cNvPr id="38" name="learning-mode-1">
            <a:extLst xmlns:a="http://schemas.openxmlformats.org/drawingml/2006/main">
              <a:ext uri="{FF2B5EF4-FFF2-40B4-BE49-F238E27FC236}">
                <a16:creationId xmlns:a16="http://schemas.microsoft.com/office/drawing/2014/main" id="{5FF41C64-88FD-472A-87C7-29834D4D1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5448300"/>
            <a:ext cx="1562100" cy="952500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EAF6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39" name="learning-mode-label-1">
            <a:extLst xmlns:a="http://schemas.openxmlformats.org/drawingml/2006/main">
              <a:ext uri="{FF2B5EF4-FFF2-40B4-BE49-F238E27FC236}">
                <a16:creationId xmlns:a16="http://schemas.microsoft.com/office/drawing/2014/main" id="{1488DFA4-4486-49F4-88FF-9504F0DE2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5534025"/>
            <a:ext cx="14097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对话式</a:t>
            </a:r>
          </a:p>
          <a:p xmlns:a="http://schemas.openxmlformats.org/drawingml/2006/main">
            <a: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学习</a:t>
            </a:r>
          </a:p>
        </p:txBody>
      </p:sp>
      <p:sp>
        <p:nvSpPr>
          <p:cNvPr id="40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6366552F-6B90-4DBF-8DA0-41A6B8CD4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68075" y="5219700"/>
            <a:ext cx="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FDDF3"/>
            </a:solidFill>
            <a:prstDash val="solid"/>
          </a:ln>
        </p:spPr>
      </p:sp>
      <p:sp>
        <p:nvSpPr>
          <p:cNvPr id="41" name="learning-mode-2">
            <a:extLst xmlns:a="http://schemas.openxmlformats.org/drawingml/2006/main">
              <a:ext uri="{FF2B5EF4-FFF2-40B4-BE49-F238E27FC236}">
                <a16:creationId xmlns:a16="http://schemas.microsoft.com/office/drawing/2014/main" id="{C4799C25-A1A2-476A-B5B6-286042487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7025" y="5448300"/>
            <a:ext cx="1562100" cy="952500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EAF6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42" name="learning-mode-label-2">
            <a:extLst xmlns:a="http://schemas.openxmlformats.org/drawingml/2006/main">
              <a:ext uri="{FF2B5EF4-FFF2-40B4-BE49-F238E27FC236}">
                <a16:creationId xmlns:a16="http://schemas.microsoft.com/office/drawing/2014/main" id="{F117B96B-22F0-4838-AC67-FC8608EF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3225" y="5534025"/>
            <a:ext cx="14097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游戏化</a:t>
            </a:r>
          </a:p>
          <a:p xmlns:a="http://schemas.openxmlformats.org/drawingml/2006/main">
            <a: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学习</a:t>
            </a:r>
          </a:p>
        </p:txBody>
      </p:sp>
      <p:sp>
        <p:nvSpPr>
          <p:cNvPr id="43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00D8917F-CFDA-48D4-8564-CA619D698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34950" y="5219700"/>
            <a:ext cx="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FDDF3"/>
            </a:solidFill>
            <a:prstDash val="solid"/>
          </a:ln>
        </p:spPr>
      </p:sp>
      <p:sp>
        <p:nvSpPr>
          <p:cNvPr id="44" name="learning-mode-3">
            <a:extLst xmlns:a="http://schemas.openxmlformats.org/drawingml/2006/main">
              <a:ext uri="{FF2B5EF4-FFF2-40B4-BE49-F238E27FC236}">
                <a16:creationId xmlns:a16="http://schemas.microsoft.com/office/drawing/2014/main" id="{41069B21-E6D1-4A75-98BB-87E62C63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53900" y="5448300"/>
            <a:ext cx="1562100" cy="952500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EAF6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45" name="learning-mode-label-3">
            <a:extLst xmlns:a="http://schemas.openxmlformats.org/drawingml/2006/main">
              <a:ext uri="{FF2B5EF4-FFF2-40B4-BE49-F238E27FC236}">
                <a16:creationId xmlns:a16="http://schemas.microsoft.com/office/drawing/2014/main" id="{196632D8-9E3A-4B19-85F3-A87BE7C94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30100" y="5534025"/>
            <a:ext cx="14097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个性化</a:t>
            </a:r>
          </a:p>
          <a:p xmlns:a="http://schemas.openxmlformats.org/drawingml/2006/main">
            <a: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学习</a:t>
            </a:r>
          </a:p>
        </p:txBody>
      </p:sp>
      <p:sp>
        <p:nvSpPr>
          <p:cNvPr id="46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01DD72FB-4DCC-4A41-9927-D87F7D38F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01825" y="5219700"/>
            <a:ext cx="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FDDF3"/>
            </a:solidFill>
            <a:prstDash val="solid"/>
          </a:ln>
        </p:spPr>
      </p:sp>
      <p:sp>
        <p:nvSpPr>
          <p:cNvPr id="47" name="learning-mode-4">
            <a:extLst xmlns:a="http://schemas.openxmlformats.org/drawingml/2006/main">
              <a:ext uri="{FF2B5EF4-FFF2-40B4-BE49-F238E27FC236}">
                <a16:creationId xmlns:a16="http://schemas.microsoft.com/office/drawing/2014/main" id="{D79B86D1-9113-4F21-8FAE-2A21D3CD7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20775" y="5448300"/>
            <a:ext cx="1562100" cy="952500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EAF6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48" name="learning-mode-label-4">
            <a:extLst xmlns:a="http://schemas.openxmlformats.org/drawingml/2006/main">
              <a:ext uri="{FF2B5EF4-FFF2-40B4-BE49-F238E27FC236}">
                <a16:creationId xmlns:a16="http://schemas.microsoft.com/office/drawing/2014/main" id="{08FB6979-8F93-47FF-B3C4-6A9C18B75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6975" y="5534025"/>
            <a:ext cx="14097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协作探究</a:t>
            </a:r>
          </a:p>
          <a:p xmlns:a="http://schemas.openxmlformats.org/drawingml/2006/main">
            <a: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学习</a:t>
            </a:r>
          </a:p>
        </p:txBody>
      </p:sp>
      <p:sp>
        <p:nvSpPr>
          <p:cNvPr id="49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58DDA9C8-A602-45B8-A583-B16E60916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268700" y="5219700"/>
            <a:ext cx="0" cy="228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FDDF3"/>
            </a:solidFill>
            <a:prstDash val="solid"/>
          </a:ln>
        </p:spPr>
      </p:sp>
      <p:sp>
        <p:nvSpPr>
          <p:cNvPr id="50" name="learning-mode-5">
            <a:extLst xmlns:a="http://schemas.openxmlformats.org/drawingml/2006/main">
              <a:ext uri="{FF2B5EF4-FFF2-40B4-BE49-F238E27FC236}">
                <a16:creationId xmlns:a16="http://schemas.microsoft.com/office/drawing/2014/main" id="{F3CBF9C1-2A56-4A19-A84A-FCCA01D8C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87650" y="5448300"/>
            <a:ext cx="1562100" cy="952500"/>
          </a:xfrm>
          <a:prstGeom xmlns:a="http://schemas.openxmlformats.org/drawingml/2006/main" prst="roundRect">
            <a:avLst>
              <a:gd name="adj" fmla="val 13000"/>
            </a:avLst>
          </a:prstGeom>
          <a:solidFill xmlns:a="http://schemas.openxmlformats.org/drawingml/2006/main">
            <a:srgbClr val="EAF6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51" name="learning-mode-label-5">
            <a:extLst xmlns:a="http://schemas.openxmlformats.org/drawingml/2006/main">
              <a:ext uri="{FF2B5EF4-FFF2-40B4-BE49-F238E27FC236}">
                <a16:creationId xmlns:a16="http://schemas.microsoft.com/office/drawing/2014/main" id="{74718143-8D86-42D9-AB47-CDEAB5294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63850" y="5534025"/>
            <a:ext cx="14097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跨学科</a:t>
            </a:r>
          </a:p>
          <a:p xmlns:a="http://schemas.openxmlformats.org/drawingml/2006/main">
            <a:pPr algn="ctr">
              <a:buNone/>
              <a:def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学习</a:t>
            </a:r>
          </a:p>
        </p:txBody>
      </p:sp>
      <p:sp>
        <p:nvSpPr>
          <p:cNvPr id="52" name="four-scenes-caption">
            <a:extLst xmlns:a="http://schemas.openxmlformats.org/drawingml/2006/main">
              <a:ext uri="{FF2B5EF4-FFF2-40B4-BE49-F238E27FC236}">
                <a16:creationId xmlns:a16="http://schemas.microsoft.com/office/drawing/2014/main" id="{F848FEE5-0396-4BF4-8FE1-26FD50173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6734175"/>
            <a:ext cx="6591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4个典型场景</a:t>
            </a:r>
          </a:p>
        </p:txBody>
      </p:sp>
      <p:sp>
        <p:nvSpPr>
          <p:cNvPr id="53" name="five-modes-caption">
            <a:extLst xmlns:a="http://schemas.openxmlformats.org/drawingml/2006/main">
              <a:ext uri="{FF2B5EF4-FFF2-40B4-BE49-F238E27FC236}">
                <a16:creationId xmlns:a16="http://schemas.microsoft.com/office/drawing/2014/main" id="{EF4A5CE3-4666-4999-96BA-B0C112E36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6734175"/>
            <a:ext cx="822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ctr">
              <a:buNone/>
              <a:def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2250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5个场景示例，呈现五种学习方式</a:t>
            </a:r>
          </a:p>
        </p:txBody>
      </p:sp>
      <p:sp>
        <p:nvSpPr>
          <p:cNvPr id="54" name="transfer-label">
            <a:extLst xmlns:a="http://schemas.openxmlformats.org/drawingml/2006/main">
              <a:ext uri="{FF2B5EF4-FFF2-40B4-BE49-F238E27FC236}">
                <a16:creationId xmlns:a16="http://schemas.microsoft.com/office/drawing/2014/main" id="{C087D3A7-364F-4700-866D-9AD8D8AE4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7858125"/>
            <a:ext cx="18669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3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3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3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3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3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3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3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3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3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教学转化</a:t>
            </a:r>
          </a:p>
        </p:txBody>
      </p:sp>
      <p:sp>
        <p:nvSpPr>
          <p:cNvPr id="55" name="transfer-body">
            <a:extLst xmlns:a="http://schemas.openxmlformats.org/drawingml/2006/main">
              <a:ext uri="{FF2B5EF4-FFF2-40B4-BE49-F238E27FC236}">
                <a16:creationId xmlns:a16="http://schemas.microsoft.com/office/drawing/2014/main" id="{F0A4446E-D398-4763-BA73-EC76C0AF0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858125"/>
            <a:ext cx="145161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学生要做什么    ·    AI在哪一步支持    ·    用什么表现判断学会</a:t>
            </a:r>
          </a:p>
        </p:txBody>
      </p:sp>
    </p:spTree>
    <p:extLst>
      <p:ext uri="{BB962C8B-B14F-4D97-AF65-F5344CB8AC3E}">
        <p14:creationId xmlns:p14="http://schemas.microsoft.com/office/powerpoint/2010/main" val="10592507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A446A1-322E-45CD-9440-48F189E648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2580273657476b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sp>
        <p:nvSpPr>
          <p:cNvPr id="2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E6C5300F-447A-47A9-9835-979C761E5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600075"/>
            <a:ext cx="1571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条目解读 · 2 / 5</a:t>
            </a:r>
          </a:p>
        </p:txBody>
      </p:sp>
      <p:sp>
        <p:nvSpPr>
          <p:cNvPr id="3" name="heading-accent">
            <a:extLst xmlns:a="http://schemas.openxmlformats.org/drawingml/2006/main">
              <a:ext uri="{FF2B5EF4-FFF2-40B4-BE49-F238E27FC236}">
                <a16:creationId xmlns:a16="http://schemas.microsoft.com/office/drawing/2014/main" id="{E6D8AB69-949B-450D-9F18-568553371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52525"/>
            <a:ext cx="95250" cy="5524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09B7EB"/>
          </a:solidFill>
          <a:ln xmlns:a="http://schemas.openxmlformats.org/drawingml/2006/main" w="0">
            <a:noFill/>
          </a:ln>
        </p:spPr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21C5EE5-87A9-4124-84BB-1C03E3F8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066800"/>
            <a:ext cx="16097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对话式学习：角色与追问支持思辨</a:t>
            </a:r>
          </a:p>
        </p:txBody>
      </p:sp>
      <p:sp>
        <p:nvSpPr>
          <p:cNvPr id="5" name="takeaway-band">
            <a:extLst xmlns:a="http://schemas.openxmlformats.org/drawingml/2006/main">
              <a:ext uri="{FF2B5EF4-FFF2-40B4-BE49-F238E27FC236}">
                <a16:creationId xmlns:a16="http://schemas.microsoft.com/office/drawing/2014/main" id="{86216E17-B538-4FCB-BC28-519482171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8858250"/>
            <a:ext cx="16459200" cy="781050"/>
          </a:xfrm>
          <a:prstGeom xmlns:a="http://schemas.openxmlformats.org/drawingml/2006/main" prst="roundRect">
            <a:avLst>
              <a:gd name="adj" fmla="val 26829"/>
            </a:avLst>
          </a:prstGeom>
          <a:solidFill xmlns:a="http://schemas.openxmlformats.org/drawingml/2006/main">
            <a:srgbClr val="076BDF"/>
          </a:solidFill>
          <a:ln xmlns:a="http://schemas.openxmlformats.org/drawingml/2006/main" w="0">
            <a:noFill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02A713C6-F8F7-4099-92BE-38DA53771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9039225"/>
            <a:ext cx="158877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衔接上午实践：先保留初步观点，再设计能促使学生举证的追问。</a:t>
            </a:r>
          </a:p>
        </p:txBody>
      </p:sp>
      <p:sp>
        <p:nvSpPr>
          <p:cNvPr id="7" name="teacher-footer">
            <a:extLst xmlns:a="http://schemas.openxmlformats.org/drawingml/2006/main">
              <a:ext uri="{FF2B5EF4-FFF2-40B4-BE49-F238E27FC236}">
                <a16:creationId xmlns:a16="http://schemas.microsoft.com/office/drawing/2014/main" id="{8B145DC8-4BEA-4178-A80C-CA39AC27E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9810750"/>
            <a:ext cx="514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黄文聪 · 陈义顺  共同授课与实操指导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F3F82F6-45DE-4DB7-8561-F76E597AF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9801225"/>
            <a:ext cx="10334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正式《指引》三（一）场景示例1｜具体课例为课程资料改编</a:t>
            </a:r>
          </a:p>
        </p:txBody>
      </p:sp>
      <p:sp>
        <p:nvSpPr>
          <p:cNvPr id="9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CC6C4B4-7365-4961-88C8-561E07D39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21125" y="980122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02 / 05</a:t>
            </a:r>
          </a:p>
        </p:txBody>
      </p:sp>
      <p:sp>
        <p:nvSpPr>
          <p:cNvPr id="10" name="principle-panel">
            <a:extLst xmlns:a="http://schemas.openxmlformats.org/drawingml/2006/main">
              <a:ext uri="{FF2B5EF4-FFF2-40B4-BE49-F238E27FC236}">
                <a16:creationId xmlns:a16="http://schemas.microsoft.com/office/drawing/2014/main" id="{DCD7FD59-7A19-40A6-9111-690463A27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57425"/>
            <a:ext cx="16459200" cy="1295400"/>
          </a:xfrm>
          <a:prstGeom xmlns:a="http://schemas.openxmlformats.org/drawingml/2006/main" prst="roundRect">
            <a:avLst>
              <a:gd name="adj" fmla="val 1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11" name="principle-label">
            <a:extLst xmlns:a="http://schemas.openxmlformats.org/drawingml/2006/main">
              <a:ext uri="{FF2B5EF4-FFF2-40B4-BE49-F238E27FC236}">
                <a16:creationId xmlns:a16="http://schemas.microsoft.com/office/drawing/2014/main" id="{35F4A841-4BBA-49DD-8CF6-569467679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457450"/>
            <a:ext cx="190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原文要义</a:t>
            </a:r>
          </a:p>
        </p:txBody>
      </p:sp>
      <p:sp>
        <p:nvSpPr>
          <p:cNvPr id="12" name="principle-summary">
            <a:extLst xmlns:a="http://schemas.openxmlformats.org/drawingml/2006/main">
              <a:ext uri="{FF2B5EF4-FFF2-40B4-BE49-F238E27FC236}">
                <a16:creationId xmlns:a16="http://schemas.microsoft.com/office/drawing/2014/main" id="{5A571B44-F6E0-4011-BD8B-BDE79A065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466975"/>
            <a:ext cx="136969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借助角色和启发式对话，促进学生思考、反思与推理。</a:t>
            </a:r>
          </a:p>
        </p:txBody>
      </p:sp>
      <p:sp>
        <p:nvSpPr>
          <p:cNvPr id="13" name="teaching-interpretation-panel">
            <a:extLst xmlns:a="http://schemas.openxmlformats.org/drawingml/2006/main">
              <a:ext uri="{FF2B5EF4-FFF2-40B4-BE49-F238E27FC236}">
                <a16:creationId xmlns:a16="http://schemas.microsoft.com/office/drawing/2014/main" id="{02B3531A-4286-4AFB-B583-DAC2A8649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24300"/>
            <a:ext cx="6286500" cy="4191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14" name="interpretation-label">
            <a:extLst xmlns:a="http://schemas.openxmlformats.org/drawingml/2006/main">
              <a:ext uri="{FF2B5EF4-FFF2-40B4-BE49-F238E27FC236}">
                <a16:creationId xmlns:a16="http://schemas.microsoft.com/office/drawing/2014/main" id="{66CC8171-AEA7-46E9-987F-A67B80002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143375"/>
            <a:ext cx="561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教学解读</a:t>
            </a:r>
          </a:p>
        </p:txBody>
      </p:sp>
      <p:sp>
        <p:nvSpPr>
          <p:cNvPr id="15" name="interpretation-heading-1">
            <a:extLst xmlns:a="http://schemas.openxmlformats.org/drawingml/2006/main">
              <a:ext uri="{FF2B5EF4-FFF2-40B4-BE49-F238E27FC236}">
                <a16:creationId xmlns:a16="http://schemas.microsoft.com/office/drawing/2014/main" id="{71F1DC66-2722-4BA3-B51E-DB2B13733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810125"/>
            <a:ext cx="5638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角色提供对话情境</a:t>
            </a:r>
          </a:p>
        </p:txBody>
      </p:sp>
      <p:sp>
        <p:nvSpPr>
          <p:cNvPr id="16" name="interpretation-description-1">
            <a:extLst xmlns:a="http://schemas.openxmlformats.org/drawingml/2006/main">
              <a:ext uri="{FF2B5EF4-FFF2-40B4-BE49-F238E27FC236}">
                <a16:creationId xmlns:a16="http://schemas.microsoft.com/office/drawing/2014/main" id="{C4190228-D4E9-4146-85E6-4DF8AD62E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391150"/>
            <a:ext cx="5638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教师先明确学生需要解释的概念或判断。</a:t>
            </a:r>
          </a:p>
        </p:txBody>
      </p:sp>
      <p:sp>
        <p:nvSpPr>
          <p:cNvPr id="17" name="interpretation-heading-2">
            <a:extLst xmlns:a="http://schemas.openxmlformats.org/drawingml/2006/main">
              <a:ext uri="{FF2B5EF4-FFF2-40B4-BE49-F238E27FC236}">
                <a16:creationId xmlns:a16="http://schemas.microsoft.com/office/drawing/2014/main" id="{CC4E9E1F-5C35-4E9B-BA69-C0466F111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429375"/>
            <a:ext cx="5638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追问推动理解变化</a:t>
            </a:r>
          </a:p>
        </p:txBody>
      </p:sp>
      <p:sp>
        <p:nvSpPr>
          <p:cNvPr id="18" name="interpretation-description-2">
            <a:extLst xmlns:a="http://schemas.openxmlformats.org/drawingml/2006/main">
              <a:ext uri="{FF2B5EF4-FFF2-40B4-BE49-F238E27FC236}">
                <a16:creationId xmlns:a16="http://schemas.microsoft.com/office/drawing/2014/main" id="{34B434DE-B99A-44C1-9326-68486114F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7010400"/>
            <a:ext cx="5638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让学生补充依据、检验观点，再修订表达。</a:t>
            </a:r>
          </a:p>
        </p:txBody>
      </p:sp>
      <p:sp>
        <p:nvSpPr>
          <p:cNvPr id="19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F4D737D4-853D-4147-B24A-90BF53644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200775"/>
            <a:ext cx="5676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FDDF3"/>
            </a:solidFill>
            <a:prstDash val="solid"/>
          </a:ln>
        </p:spPr>
      </p:sp>
      <p:sp>
        <p:nvSpPr>
          <p:cNvPr id="20" name="case-title">
            <a:extLst xmlns:a="http://schemas.openxmlformats.org/drawingml/2006/main">
              <a:ext uri="{FF2B5EF4-FFF2-40B4-BE49-F238E27FC236}">
                <a16:creationId xmlns:a16="http://schemas.microsoft.com/office/drawing/2014/main" id="{0468704A-B044-4E40-9A47-0156F7C5E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038600"/>
            <a:ext cx="9715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培训简例｜《岳阳楼记》文本研读</a:t>
            </a:r>
          </a:p>
        </p:txBody>
      </p:sp>
      <p:graphicFrame>
        <p:nvGraphicFrame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50B9ED-0687-4EE2-BFDF-2270AD30BCCA}"/>
              </a:ext>
            </a:extLst>
          </p:cNvPr>
          <p:cNvGraphicFramePr/>
          <p:nvPr/>
        </p:nvGraphicFramePr>
        <p:xfrm>
          <a:off xmlns:a="http://schemas.openxmlformats.org/drawingml/2006/main" x="7658100" y="4762500"/>
          <a:ext xmlns:a="http://schemas.openxmlformats.org/drawingml/2006/main" cx="9715500" cy="26860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286000"/>
                <a:gridCol w="7429500"/>
              </a:tblGrid>
              <a:tr h="895350"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1">
                          <a:solidFill>
                            <a:srgbClr val="076BD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学生先说</a:t>
                      </a:r>
                    </a:p>
                  </a:txBody>
                  <a:tcPr marL="91440" marR="91440" marT="45720" marB="45720" anchor="ctr">
                    <a:lnL w="11430">
                      <a:solidFill>
                        <a:srgbClr val="BFDDF3"/>
                      </a:solidFill>
                      <a:prstDash val="solid"/>
                    </a:lnL>
                    <a:lnR w="11430">
                      <a:solidFill>
                        <a:srgbClr val="BFDDF3"/>
                      </a:solidFill>
                      <a:prstDash val="solid"/>
                    </a:lnR>
                    <a:lnT w="11430">
                      <a:solidFill>
                        <a:srgbClr val="BFDDF3"/>
                      </a:solidFill>
                      <a:prstDash val="solid"/>
                    </a:lnT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DFF1FF"/>
                    </a:solidFill>
                  </a:tcPr>
                </a:tc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0">
                          <a:solidFill>
                            <a:srgbClr val="06164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“不以物喜”，是不是对什么都不在乎？</a:t>
                      </a:r>
                    </a:p>
                  </a:txBody>
                  <a:tcPr marL="91440" marR="91440" marT="45720" marB="45720" anchor="ctr">
                    <a:lnR w="11430">
                      <a:solidFill>
                        <a:srgbClr val="BFDDF3"/>
                      </a:solidFill>
                      <a:prstDash val="solid"/>
                    </a:lnR>
                    <a:lnT w="11430">
                      <a:solidFill>
                        <a:srgbClr val="BFDDF3"/>
                      </a:solidFill>
                      <a:prstDash val="solid"/>
                    </a:lnT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95350"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1">
                          <a:solidFill>
                            <a:srgbClr val="076BD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AI追问</a:t>
                      </a:r>
                    </a:p>
                  </a:txBody>
                  <a:tcPr marL="91440" marR="91440" marT="45720" marB="45720" anchor="ctr">
                    <a:lnL w="11430">
                      <a:solidFill>
                        <a:srgbClr val="BFDDF3"/>
                      </a:solidFill>
                      <a:prstDash val="solid"/>
                    </a:lnL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DFF1FF"/>
                    </a:solidFill>
                  </a:tcPr>
                </a:tc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0">
                          <a:solidFill>
                            <a:srgbClr val="06164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如果是不在乎，怎样解释文中的“忧其民”？</a:t>
                      </a:r>
                    </a:p>
                  </a:txBody>
                  <a:tcPr marL="91440" marR="91440" marT="45720" marB="45720" anchor="ctr"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F3FAFF"/>
                    </a:solidFill>
                  </a:tcPr>
                </a:tc>
              </a:tr>
              <a:tr h="895350"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1">
                          <a:solidFill>
                            <a:srgbClr val="076BD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学生修订</a:t>
                      </a:r>
                    </a:p>
                  </a:txBody>
                  <a:tcPr marL="91440" marR="91440" marT="45720" marB="45720" anchor="ctr">
                    <a:lnL w="11430">
                      <a:solidFill>
                        <a:srgbClr val="BFDDF3"/>
                      </a:solidFill>
                      <a:prstDash val="solid"/>
                    </a:lnL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DFF1FF"/>
                    </a:solidFill>
                  </a:tcPr>
                </a:tc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0">
                          <a:solidFill>
                            <a:srgbClr val="06164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依据课文，区分个人得失与公共责任。</a:t>
                      </a:r>
                    </a:p>
                  </a:txBody>
                  <a:tcPr marL="91440" marR="91440" marT="45720" marB="45720" anchor="ctr"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case-attribution">
            <a:extLst xmlns:a="http://schemas.openxmlformats.org/drawingml/2006/main">
              <a:ext uri="{FF2B5EF4-FFF2-40B4-BE49-F238E27FC236}">
                <a16:creationId xmlns:a16="http://schemas.microsoft.com/office/drawing/2014/main" id="{6B6AABA0-0585-4D22-9D3F-59C82B776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7686675"/>
            <a:ext cx="97155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rPr>
              <a:t>依据已有课程案例改编；模拟研读伙伴不能代替文本证据。</a:t>
            </a:r>
          </a:p>
        </p:txBody>
      </p:sp>
    </p:spTree>
    <p:extLst>
      <p:ext uri="{BB962C8B-B14F-4D97-AF65-F5344CB8AC3E}">
        <p14:creationId xmlns:p14="http://schemas.microsoft.com/office/powerpoint/2010/main" val="8538315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C17EE7-0ED7-4C5C-AB6A-3F5947172B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6c4c39e6a4453b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sp>
        <p:nvSpPr>
          <p:cNvPr id="2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C743CEBC-F049-43FA-ABB7-4C51D28B9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600075"/>
            <a:ext cx="1571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条目解读 · 3 / 5</a:t>
            </a:r>
          </a:p>
        </p:txBody>
      </p:sp>
      <p:sp>
        <p:nvSpPr>
          <p:cNvPr id="3" name="heading-accent">
            <a:extLst xmlns:a="http://schemas.openxmlformats.org/drawingml/2006/main">
              <a:ext uri="{FF2B5EF4-FFF2-40B4-BE49-F238E27FC236}">
                <a16:creationId xmlns:a16="http://schemas.microsoft.com/office/drawing/2014/main" id="{B54A12BE-8EEA-4E5D-9703-F1F7A9C7D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52525"/>
            <a:ext cx="95250" cy="5524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09B7EB"/>
          </a:solidFill>
          <a:ln xmlns:a="http://schemas.openxmlformats.org/drawingml/2006/main" w="0">
            <a:noFill/>
          </a:ln>
        </p:spPr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5422C05-6956-4E35-BA20-E94175989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066800"/>
            <a:ext cx="16097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游戏化学习：让挑战承载知识与能力</a:t>
            </a:r>
          </a:p>
        </p:txBody>
      </p:sp>
      <p:sp>
        <p:nvSpPr>
          <p:cNvPr id="5" name="takeaway-band">
            <a:extLst xmlns:a="http://schemas.openxmlformats.org/drawingml/2006/main">
              <a:ext uri="{FF2B5EF4-FFF2-40B4-BE49-F238E27FC236}">
                <a16:creationId xmlns:a16="http://schemas.microsoft.com/office/drawing/2014/main" id="{26EFB7C8-A3D7-4988-8DD8-18C667611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8858250"/>
            <a:ext cx="16459200" cy="781050"/>
          </a:xfrm>
          <a:prstGeom xmlns:a="http://schemas.openxmlformats.org/drawingml/2006/main" prst="roundRect">
            <a:avLst>
              <a:gd name="adj" fmla="val 26829"/>
            </a:avLst>
          </a:prstGeom>
          <a:solidFill xmlns:a="http://schemas.openxmlformats.org/drawingml/2006/main">
            <a:srgbClr val="076BDF"/>
          </a:solidFill>
          <a:ln xmlns:a="http://schemas.openxmlformats.org/drawingml/2006/main" w="0">
            <a:noFill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5A86FD9E-E52C-4961-9491-AE429A444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9039225"/>
            <a:ext cx="158877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衔接上午实践：先写清判定与反馈，再生成零代码交互资源。</a:t>
            </a:r>
          </a:p>
        </p:txBody>
      </p:sp>
      <p:sp>
        <p:nvSpPr>
          <p:cNvPr id="7" name="teacher-footer">
            <a:extLst xmlns:a="http://schemas.openxmlformats.org/drawingml/2006/main">
              <a:ext uri="{FF2B5EF4-FFF2-40B4-BE49-F238E27FC236}">
                <a16:creationId xmlns:a16="http://schemas.microsoft.com/office/drawing/2014/main" id="{E25A87A6-CFA2-4460-A1FE-30055A5B5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9810750"/>
            <a:ext cx="514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黄文聪 · 陈义顺  共同授课与实操指导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C9C0792-2180-4A74-9F0F-4DD79BFF8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9801225"/>
            <a:ext cx="10334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正式《指引》三（一）场景示例2｜“分数花园”为培训改编</a:t>
            </a:r>
          </a:p>
        </p:txBody>
      </p:sp>
      <p:sp>
        <p:nvSpPr>
          <p:cNvPr id="9" name="page-number">
            <a:extLst xmlns:a="http://schemas.openxmlformats.org/drawingml/2006/main">
              <a:ext uri="{FF2B5EF4-FFF2-40B4-BE49-F238E27FC236}">
                <a16:creationId xmlns:a16="http://schemas.microsoft.com/office/drawing/2014/main" id="{3A9C772C-69A4-4A75-9551-6994FC54C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21125" y="980122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03 / 05</a:t>
            </a:r>
          </a:p>
        </p:txBody>
      </p:sp>
      <p:sp>
        <p:nvSpPr>
          <p:cNvPr id="10" name="principle-panel">
            <a:extLst xmlns:a="http://schemas.openxmlformats.org/drawingml/2006/main">
              <a:ext uri="{FF2B5EF4-FFF2-40B4-BE49-F238E27FC236}">
                <a16:creationId xmlns:a16="http://schemas.microsoft.com/office/drawing/2014/main" id="{EA797952-6EAD-4D0A-8D68-2423CE40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57425"/>
            <a:ext cx="16459200" cy="1295400"/>
          </a:xfrm>
          <a:prstGeom xmlns:a="http://schemas.openxmlformats.org/drawingml/2006/main" prst="roundRect">
            <a:avLst>
              <a:gd name="adj" fmla="val 1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11" name="principle-label">
            <a:extLst xmlns:a="http://schemas.openxmlformats.org/drawingml/2006/main">
              <a:ext uri="{FF2B5EF4-FFF2-40B4-BE49-F238E27FC236}">
                <a16:creationId xmlns:a16="http://schemas.microsoft.com/office/drawing/2014/main" id="{4A409B4B-1D67-418D-9118-C89676D6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457450"/>
            <a:ext cx="190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原文要义</a:t>
            </a:r>
          </a:p>
        </p:txBody>
      </p:sp>
      <p:sp>
        <p:nvSpPr>
          <p:cNvPr id="12" name="principle-summary">
            <a:extLst xmlns:a="http://schemas.openxmlformats.org/drawingml/2006/main">
              <a:ext uri="{FF2B5EF4-FFF2-40B4-BE49-F238E27FC236}">
                <a16:creationId xmlns:a16="http://schemas.microsoft.com/office/drawing/2014/main" id="{FFCDD6E1-8303-4C95-B918-4959FAC5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466975"/>
            <a:ext cx="136969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用情境、任务和激励组织挑战，把知识与能力训练放入游戏。</a:t>
            </a:r>
          </a:p>
        </p:txBody>
      </p:sp>
      <p:sp>
        <p:nvSpPr>
          <p:cNvPr id="13" name="teaching-interpretation-panel">
            <a:extLst xmlns:a="http://schemas.openxmlformats.org/drawingml/2006/main">
              <a:ext uri="{FF2B5EF4-FFF2-40B4-BE49-F238E27FC236}">
                <a16:creationId xmlns:a16="http://schemas.microsoft.com/office/drawing/2014/main" id="{593C4F99-6FF2-4389-BFA4-340BB4626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24300"/>
            <a:ext cx="6286500" cy="4191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14" name="interpretation-label">
            <a:extLst xmlns:a="http://schemas.openxmlformats.org/drawingml/2006/main">
              <a:ext uri="{FF2B5EF4-FFF2-40B4-BE49-F238E27FC236}">
                <a16:creationId xmlns:a16="http://schemas.microsoft.com/office/drawing/2014/main" id="{414C2DC2-CFA6-49CB-92D1-A18E5C087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143375"/>
            <a:ext cx="561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教学解读</a:t>
            </a:r>
          </a:p>
        </p:txBody>
      </p:sp>
      <p:sp>
        <p:nvSpPr>
          <p:cNvPr id="15" name="interpretation-heading-1">
            <a:extLst xmlns:a="http://schemas.openxmlformats.org/drawingml/2006/main">
              <a:ext uri="{FF2B5EF4-FFF2-40B4-BE49-F238E27FC236}">
                <a16:creationId xmlns:a16="http://schemas.microsoft.com/office/drawing/2014/main" id="{37BE3AD9-EE68-48CA-9D30-F737B0E5B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810125"/>
            <a:ext cx="5638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先确定过关所需的理解</a:t>
            </a:r>
          </a:p>
        </p:txBody>
      </p:sp>
      <p:sp>
        <p:nvSpPr>
          <p:cNvPr id="16" name="interpretation-description-1">
            <a:extLst xmlns:a="http://schemas.openxmlformats.org/drawingml/2006/main">
              <a:ext uri="{FF2B5EF4-FFF2-40B4-BE49-F238E27FC236}">
                <a16:creationId xmlns:a16="http://schemas.microsoft.com/office/drawing/2014/main" id="{30DFFE80-BDC5-4016-A05F-6E66154AB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391150"/>
            <a:ext cx="5638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挑战规则应要求学生使用学科知识。</a:t>
            </a:r>
          </a:p>
        </p:txBody>
      </p:sp>
      <p:sp>
        <p:nvSpPr>
          <p:cNvPr id="17" name="interpretation-heading-2">
            <a:extLst xmlns:a="http://schemas.openxmlformats.org/drawingml/2006/main">
              <a:ext uri="{FF2B5EF4-FFF2-40B4-BE49-F238E27FC236}">
                <a16:creationId xmlns:a16="http://schemas.microsoft.com/office/drawing/2014/main" id="{0E99AEDB-2587-49F9-83D2-FEBB2A5B0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429375"/>
            <a:ext cx="5638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让反馈帮助下一次尝试</a:t>
            </a:r>
          </a:p>
        </p:txBody>
      </p:sp>
      <p:sp>
        <p:nvSpPr>
          <p:cNvPr id="18" name="interpretation-description-2">
            <a:extLst xmlns:a="http://schemas.openxmlformats.org/drawingml/2006/main">
              <a:ext uri="{FF2B5EF4-FFF2-40B4-BE49-F238E27FC236}">
                <a16:creationId xmlns:a16="http://schemas.microsoft.com/office/drawing/2014/main" id="{5F963698-6059-4440-923E-258967F5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7010400"/>
            <a:ext cx="5638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指出具体问题，让学生调整策略并解释。</a:t>
            </a:r>
          </a:p>
        </p:txBody>
      </p:sp>
      <p:sp>
        <p:nvSpPr>
          <p:cNvPr id="19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223A44B9-6B75-474A-B35D-157F1FA4B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200775"/>
            <a:ext cx="5676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FDDF3"/>
            </a:solidFill>
            <a:prstDash val="solid"/>
          </a:ln>
        </p:spPr>
      </p:sp>
      <p:sp>
        <p:nvSpPr>
          <p:cNvPr id="20" name="case-title">
            <a:extLst xmlns:a="http://schemas.openxmlformats.org/drawingml/2006/main">
              <a:ext uri="{FF2B5EF4-FFF2-40B4-BE49-F238E27FC236}">
                <a16:creationId xmlns:a16="http://schemas.microsoft.com/office/drawing/2014/main" id="{041B2698-3D07-4344-82C7-99445C260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038600"/>
            <a:ext cx="9715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培训简例｜“分数花园”小挑战</a:t>
            </a:r>
          </a:p>
        </p:txBody>
      </p:sp>
      <p:graphicFrame>
        <p:nvGraphicFrame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CD8EFD-EEA3-438E-8DB9-EEDCD8692F9A}"/>
              </a:ext>
            </a:extLst>
          </p:cNvPr>
          <p:cNvGraphicFramePr/>
          <p:nvPr/>
        </p:nvGraphicFramePr>
        <p:xfrm>
          <a:off xmlns:a="http://schemas.openxmlformats.org/drawingml/2006/main" x="7658100" y="4762500"/>
          <a:ext xmlns:a="http://schemas.openxmlformats.org/drawingml/2006/main" cx="9715500" cy="26860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286000"/>
                <a:gridCol w="7429500"/>
              </a:tblGrid>
              <a:tr h="895350"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1">
                          <a:solidFill>
                            <a:srgbClr val="076BD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挑战</a:t>
                      </a:r>
                    </a:p>
                  </a:txBody>
                  <a:tcPr marL="91440" marR="91440" marT="45720" marB="45720" anchor="ctr">
                    <a:lnL w="11430">
                      <a:solidFill>
                        <a:srgbClr val="BFDDF3"/>
                      </a:solidFill>
                      <a:prstDash val="solid"/>
                    </a:lnL>
                    <a:lnR w="11430">
                      <a:solidFill>
                        <a:srgbClr val="BFDDF3"/>
                      </a:solidFill>
                      <a:prstDash val="solid"/>
                    </a:lnR>
                    <a:lnT w="11430">
                      <a:solidFill>
                        <a:srgbClr val="BFDDF3"/>
                      </a:solidFill>
                      <a:prstDash val="solid"/>
                    </a:lnT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DFF1FF"/>
                    </a:solidFill>
                  </a:tcPr>
                </a:tc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0">
                          <a:solidFill>
                            <a:srgbClr val="06164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在12个等面积小格中，表示2/3区域的3/4。</a:t>
                      </a:r>
                    </a:p>
                  </a:txBody>
                  <a:tcPr marL="91440" marR="91440" marT="45720" marB="45720" anchor="ctr">
                    <a:lnR w="11430">
                      <a:solidFill>
                        <a:srgbClr val="BFDDF3"/>
                      </a:solidFill>
                      <a:prstDash val="solid"/>
                    </a:lnR>
                    <a:lnT w="11430">
                      <a:solidFill>
                        <a:srgbClr val="BFDDF3"/>
                      </a:solidFill>
                      <a:prstDash val="solid"/>
                    </a:lnT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95350"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1">
                          <a:solidFill>
                            <a:srgbClr val="076BD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反馈</a:t>
                      </a:r>
                    </a:p>
                  </a:txBody>
                  <a:tcPr marL="91440" marR="91440" marT="45720" marB="45720" anchor="ctr">
                    <a:lnL w="11430">
                      <a:solidFill>
                        <a:srgbClr val="BFDDF3"/>
                      </a:solidFill>
                      <a:prstDash val="solid"/>
                    </a:lnL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DFF1FF"/>
                    </a:solidFill>
                  </a:tcPr>
                </a:tc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0">
                          <a:solidFill>
                            <a:srgbClr val="06164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选错时辨认：是整块花园，还是已选区域？</a:t>
                      </a:r>
                    </a:p>
                  </a:txBody>
                  <a:tcPr marL="91440" marR="91440" marT="45720" marB="45720" anchor="ctr"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F3FAFF"/>
                    </a:solidFill>
                  </a:tcPr>
                </a:tc>
              </a:tr>
              <a:tr h="895350"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1">
                          <a:solidFill>
                            <a:srgbClr val="076BD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迁移</a:t>
                      </a:r>
                    </a:p>
                  </a:txBody>
                  <a:tcPr marL="91440" marR="91440" marT="45720" marB="45720" anchor="ctr">
                    <a:lnL w="11430">
                      <a:solidFill>
                        <a:srgbClr val="BFDDF3"/>
                      </a:solidFill>
                      <a:prstDash val="solid"/>
                    </a:lnL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DFF1FF"/>
                    </a:solidFill>
                  </a:tcPr>
                </a:tc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0">
                          <a:solidFill>
                            <a:srgbClr val="06164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换一组分数，重新表示并解释单位整体。</a:t>
                      </a:r>
                    </a:p>
                  </a:txBody>
                  <a:tcPr marL="91440" marR="91440" marT="45720" marB="45720" anchor="ctr"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case-attribution">
            <a:extLst xmlns:a="http://schemas.openxmlformats.org/drawingml/2006/main">
              <a:ext uri="{FF2B5EF4-FFF2-40B4-BE49-F238E27FC236}">
                <a16:creationId xmlns:a16="http://schemas.microsoft.com/office/drawing/2014/main" id="{1293D85B-32AB-48B4-B055-0B47ED7A7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7686675"/>
            <a:ext cx="97155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rPr>
              <a:t>依据游戏化学习课程思路改编；过关依据是数学理解。</a:t>
            </a:r>
          </a:p>
        </p:txBody>
      </p:sp>
    </p:spTree>
    <p:extLst>
      <p:ext uri="{BB962C8B-B14F-4D97-AF65-F5344CB8AC3E}">
        <p14:creationId xmlns:p14="http://schemas.microsoft.com/office/powerpoint/2010/main" val="18691253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E73BC9-FF82-460E-A764-9CE6CFB851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8ed4df459e450f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sp>
        <p:nvSpPr>
          <p:cNvPr id="2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65EA6D76-A8FA-4F17-84B3-78617FC31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600075"/>
            <a:ext cx="1571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条目解读 · 4 / 5</a:t>
            </a:r>
          </a:p>
        </p:txBody>
      </p:sp>
      <p:sp>
        <p:nvSpPr>
          <p:cNvPr id="3" name="heading-accent">
            <a:extLst xmlns:a="http://schemas.openxmlformats.org/drawingml/2006/main">
              <a:ext uri="{FF2B5EF4-FFF2-40B4-BE49-F238E27FC236}">
                <a16:creationId xmlns:a16="http://schemas.microsoft.com/office/drawing/2014/main" id="{4D7EE63B-E38D-4E93-8C1D-C3A29C4B5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52525"/>
            <a:ext cx="95250" cy="5524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09B7EB"/>
          </a:solidFill>
          <a:ln xmlns:a="http://schemas.openxmlformats.org/drawingml/2006/main" w="0">
            <a:noFill/>
          </a:ln>
        </p:spPr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409C7B0-C261-4671-B90C-EBE2A189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066800"/>
            <a:ext cx="16097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个性化学习：依据表现调整支持</a:t>
            </a:r>
          </a:p>
        </p:txBody>
      </p:sp>
      <p:sp>
        <p:nvSpPr>
          <p:cNvPr id="5" name="takeaway-band">
            <a:extLst xmlns:a="http://schemas.openxmlformats.org/drawingml/2006/main">
              <a:ext uri="{FF2B5EF4-FFF2-40B4-BE49-F238E27FC236}">
                <a16:creationId xmlns:a16="http://schemas.microsoft.com/office/drawing/2014/main" id="{D27D80EA-E7E0-473A-BA15-E0D59D631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8858250"/>
            <a:ext cx="16459200" cy="781050"/>
          </a:xfrm>
          <a:prstGeom xmlns:a="http://schemas.openxmlformats.org/drawingml/2006/main" prst="roundRect">
            <a:avLst>
              <a:gd name="adj" fmla="val 26829"/>
            </a:avLst>
          </a:prstGeom>
          <a:solidFill xmlns:a="http://schemas.openxmlformats.org/drawingml/2006/main">
            <a:srgbClr val="076BDF"/>
          </a:solidFill>
          <a:ln xmlns:a="http://schemas.openxmlformats.org/drawingml/2006/main" w="0">
            <a:noFill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CD91F782-B36F-41A8-9643-9E87FC3D8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9039225"/>
            <a:ext cx="158877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衔接下午实践：看到什么表现，就据此决定给多少支持、何时撤去。</a:t>
            </a:r>
          </a:p>
        </p:txBody>
      </p:sp>
      <p:sp>
        <p:nvSpPr>
          <p:cNvPr id="7" name="teacher-footer">
            <a:extLst xmlns:a="http://schemas.openxmlformats.org/drawingml/2006/main">
              <a:ext uri="{FF2B5EF4-FFF2-40B4-BE49-F238E27FC236}">
                <a16:creationId xmlns:a16="http://schemas.microsoft.com/office/drawing/2014/main" id="{471C8331-A0A7-4B8E-9A0C-C4530150D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9810750"/>
            <a:ext cx="514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黄文聪 · 陈义顺  共同授课与实操指导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998A248-4BCD-4359-9F9C-F8D788D3A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9801225"/>
            <a:ext cx="10334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正式《指引》三（一）场景示例3｜作答与支持为培训模拟</a:t>
            </a:r>
          </a:p>
        </p:txBody>
      </p:sp>
      <p:sp>
        <p:nvSpPr>
          <p:cNvPr id="9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932D91F-1215-4045-A71A-DB1E99090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21125" y="980122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04 / 05</a:t>
            </a:r>
          </a:p>
        </p:txBody>
      </p:sp>
      <p:sp>
        <p:nvSpPr>
          <p:cNvPr id="10" name="principle-panel">
            <a:extLst xmlns:a="http://schemas.openxmlformats.org/drawingml/2006/main">
              <a:ext uri="{FF2B5EF4-FFF2-40B4-BE49-F238E27FC236}">
                <a16:creationId xmlns:a16="http://schemas.microsoft.com/office/drawing/2014/main" id="{07008A4A-00E6-43FB-989F-789FD850F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57425"/>
            <a:ext cx="16459200" cy="1295400"/>
          </a:xfrm>
          <a:prstGeom xmlns:a="http://schemas.openxmlformats.org/drawingml/2006/main" prst="roundRect">
            <a:avLst>
              <a:gd name="adj" fmla="val 1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11" name="principle-label">
            <a:extLst xmlns:a="http://schemas.openxmlformats.org/drawingml/2006/main">
              <a:ext uri="{FF2B5EF4-FFF2-40B4-BE49-F238E27FC236}">
                <a16:creationId xmlns:a16="http://schemas.microsoft.com/office/drawing/2014/main" id="{EB4EB3CD-79E8-481E-AE26-D9203CA5B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457450"/>
            <a:ext cx="1905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2025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原文要义</a:t>
            </a:r>
          </a:p>
        </p:txBody>
      </p:sp>
      <p:sp>
        <p:nvSpPr>
          <p:cNvPr id="12" name="principle-summary">
            <a:extLst xmlns:a="http://schemas.openxmlformats.org/drawingml/2006/main">
              <a:ext uri="{FF2B5EF4-FFF2-40B4-BE49-F238E27FC236}">
                <a16:creationId xmlns:a16="http://schemas.microsoft.com/office/drawing/2014/main" id="{FF311637-9076-41C2-8E9F-B967FCDFE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466975"/>
            <a:ext cx="136969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550" b="0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围绕不同需要，调整学习路径、任务、资源和过程反馈。</a:t>
            </a:r>
          </a:p>
        </p:txBody>
      </p:sp>
      <p:sp>
        <p:nvSpPr>
          <p:cNvPr id="13" name="teaching-interpretation-panel">
            <a:extLst xmlns:a="http://schemas.openxmlformats.org/drawingml/2006/main">
              <a:ext uri="{FF2B5EF4-FFF2-40B4-BE49-F238E27FC236}">
                <a16:creationId xmlns:a16="http://schemas.microsoft.com/office/drawing/2014/main" id="{01861B62-C04B-4DC2-96B0-3C3C90F0B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24300"/>
            <a:ext cx="6286500" cy="4191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14" name="interpretation-label">
            <a:extLst xmlns:a="http://schemas.openxmlformats.org/drawingml/2006/main">
              <a:ext uri="{FF2B5EF4-FFF2-40B4-BE49-F238E27FC236}">
                <a16:creationId xmlns:a16="http://schemas.microsoft.com/office/drawing/2014/main" id="{60C44058-1C0A-46C1-B0B3-9FBDAEAE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143375"/>
            <a:ext cx="5619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教学解读</a:t>
            </a:r>
          </a:p>
        </p:txBody>
      </p:sp>
      <p:sp>
        <p:nvSpPr>
          <p:cNvPr id="15" name="interpretation-heading-1">
            <a:extLst xmlns:a="http://schemas.openxmlformats.org/drawingml/2006/main">
              <a:ext uri="{FF2B5EF4-FFF2-40B4-BE49-F238E27FC236}">
                <a16:creationId xmlns:a16="http://schemas.microsoft.com/office/drawing/2014/main" id="{8ABDD145-1765-4C9B-9CB2-9940923D9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810125"/>
            <a:ext cx="5638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共同目标，支持可以不同</a:t>
            </a:r>
          </a:p>
        </p:txBody>
      </p:sp>
      <p:sp>
        <p:nvSpPr>
          <p:cNvPr id="16" name="interpretation-description-1">
            <a:extLst xmlns:a="http://schemas.openxmlformats.org/drawingml/2006/main">
              <a:ext uri="{FF2B5EF4-FFF2-40B4-BE49-F238E27FC236}">
                <a16:creationId xmlns:a16="http://schemas.microsoft.com/office/drawing/2014/main" id="{6FB467F8-8CB3-43EC-95BB-84812F83F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391150"/>
            <a:ext cx="5638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根据具体作答选择提示、图示或拓展任务。</a:t>
            </a:r>
          </a:p>
        </p:txBody>
      </p:sp>
      <p:sp>
        <p:nvSpPr>
          <p:cNvPr id="17" name="interpretation-heading-2">
            <a:extLst xmlns:a="http://schemas.openxmlformats.org/drawingml/2006/main">
              <a:ext uri="{FF2B5EF4-FFF2-40B4-BE49-F238E27FC236}">
                <a16:creationId xmlns:a16="http://schemas.microsoft.com/office/drawing/2014/main" id="{F3A7A654-6AA7-4E5B-B930-9F001437B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429375"/>
            <a:ext cx="5638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625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支持应随新证据调整</a:t>
            </a:r>
          </a:p>
        </p:txBody>
      </p:sp>
      <p:sp>
        <p:nvSpPr>
          <p:cNvPr id="18" name="interpretation-description-2">
            <a:extLst xmlns:a="http://schemas.openxmlformats.org/drawingml/2006/main">
              <a:ext uri="{FF2B5EF4-FFF2-40B4-BE49-F238E27FC236}">
                <a16:creationId xmlns:a16="http://schemas.microsoft.com/office/drawing/2014/main" id="{A86693BB-69E0-4EE5-840A-6E1B4DA2A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7010400"/>
            <a:ext cx="5638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先由教师判断，再用独立作答检查效果。</a:t>
            </a:r>
          </a:p>
        </p:txBody>
      </p:sp>
      <p:sp>
        <p:nvSpPr>
          <p:cNvPr id="19" name="hierarchy-connector">
            <a:extLst xmlns:a="http://schemas.openxmlformats.org/drawingml/2006/main">
              <a:ext uri="{FF2B5EF4-FFF2-40B4-BE49-F238E27FC236}">
                <a16:creationId xmlns:a16="http://schemas.microsoft.com/office/drawing/2014/main" id="{5A6A8A09-8E40-48EB-AEE8-9346CBD9F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6200775"/>
            <a:ext cx="56769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BFDDF3"/>
            </a:solidFill>
            <a:prstDash val="solid"/>
          </a:ln>
        </p:spPr>
      </p:sp>
      <p:sp>
        <p:nvSpPr>
          <p:cNvPr id="20" name="case-title">
            <a:extLst xmlns:a="http://schemas.openxmlformats.org/drawingml/2006/main">
              <a:ext uri="{FF2B5EF4-FFF2-40B4-BE49-F238E27FC236}">
                <a16:creationId xmlns:a16="http://schemas.microsoft.com/office/drawing/2014/main" id="{A325A7F3-A3CF-492F-99C3-1C9C423A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038600"/>
            <a:ext cx="97155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培训简例｜同一道分数加法</a:t>
            </a:r>
          </a:p>
        </p:txBody>
      </p:sp>
      <p:graphicFrame>
        <p:nvGraphicFrame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618997-287F-4B7C-A6C8-F020B97831D7}"/>
              </a:ext>
            </a:extLst>
          </p:cNvPr>
          <p:cNvGraphicFramePr/>
          <p:nvPr/>
        </p:nvGraphicFramePr>
        <p:xfrm>
          <a:off xmlns:a="http://schemas.openxmlformats.org/drawingml/2006/main" x="7658100" y="4762500"/>
          <a:ext xmlns:a="http://schemas.openxmlformats.org/drawingml/2006/main" cx="9715500" cy="26860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286000"/>
                <a:gridCol w="7429500"/>
              </a:tblGrid>
              <a:tr h="895350"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1">
                          <a:solidFill>
                            <a:srgbClr val="076BD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算成2/5</a:t>
                      </a:r>
                    </a:p>
                  </a:txBody>
                  <a:tcPr marL="91440" marR="91440" marT="45720" marB="45720" anchor="ctr">
                    <a:lnL w="11430">
                      <a:solidFill>
                        <a:srgbClr val="BFDDF3"/>
                      </a:solidFill>
                      <a:prstDash val="solid"/>
                    </a:lnL>
                    <a:lnR w="11430">
                      <a:solidFill>
                        <a:srgbClr val="BFDDF3"/>
                      </a:solidFill>
                      <a:prstDash val="solid"/>
                    </a:lnR>
                    <a:lnT w="11430">
                      <a:solidFill>
                        <a:srgbClr val="BFDDF3"/>
                      </a:solidFill>
                      <a:prstDash val="solid"/>
                    </a:lnT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DFF1FF"/>
                    </a:solidFill>
                  </a:tcPr>
                </a:tc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0">
                          <a:solidFill>
                            <a:srgbClr val="06164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借助图示，先辨认1/2与1/3的不同单位。</a:t>
                      </a:r>
                    </a:p>
                  </a:txBody>
                  <a:tcPr marL="91440" marR="91440" marT="45720" marB="45720" anchor="ctr">
                    <a:lnR w="11430">
                      <a:solidFill>
                        <a:srgbClr val="BFDDF3"/>
                      </a:solidFill>
                      <a:prstDash val="solid"/>
                    </a:lnR>
                    <a:lnT w="11430">
                      <a:solidFill>
                        <a:srgbClr val="BFDDF3"/>
                      </a:solidFill>
                      <a:prstDash val="solid"/>
                    </a:lnT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95350"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1">
                          <a:solidFill>
                            <a:srgbClr val="076BD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算对但说不清</a:t>
                      </a:r>
                    </a:p>
                  </a:txBody>
                  <a:tcPr marL="91440" marR="91440" marT="45720" marB="45720" anchor="ctr">
                    <a:lnL w="11430">
                      <a:solidFill>
                        <a:srgbClr val="BFDDF3"/>
                      </a:solidFill>
                      <a:prstDash val="solid"/>
                    </a:lnL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DFF1FF"/>
                    </a:solidFill>
                  </a:tcPr>
                </a:tc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0">
                          <a:solidFill>
                            <a:srgbClr val="06164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将通分步骤与图中的等量关系对应。</a:t>
                      </a:r>
                    </a:p>
                  </a:txBody>
                  <a:tcPr marL="91440" marR="91440" marT="45720" marB="45720" anchor="ctr"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F3FAFF"/>
                    </a:solidFill>
                  </a:tcPr>
                </a:tc>
              </a:tr>
              <a:tr h="895350"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1">
                          <a:solidFill>
                            <a:srgbClr val="076BD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已能清楚解释</a:t>
                      </a:r>
                    </a:p>
                  </a:txBody>
                  <a:tcPr marL="91440" marR="91440" marT="45720" marB="45720" anchor="ctr">
                    <a:lnL w="11430">
                      <a:solidFill>
                        <a:srgbClr val="BFDDF3"/>
                      </a:solidFill>
                      <a:prstDash val="solid"/>
                    </a:lnL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DFF1FF"/>
                    </a:solidFill>
                  </a:tcPr>
                </a:tc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400" b="0">
                          <a:solidFill>
                            <a:srgbClr val="06164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换一个情境，独立判断并说明条件。</a:t>
                      </a:r>
                    </a:p>
                  </a:txBody>
                  <a:tcPr marL="91440" marR="91440" marT="45720" marB="45720" anchor="ctr"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2" name="case-attribution">
            <a:extLst xmlns:a="http://schemas.openxmlformats.org/drawingml/2006/main">
              <a:ext uri="{FF2B5EF4-FFF2-40B4-BE49-F238E27FC236}">
                <a16:creationId xmlns:a16="http://schemas.microsoft.com/office/drawing/2014/main" id="{2C44796C-D2B1-43A4-AAFE-B140934B7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7686675"/>
            <a:ext cx="97155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pPr>
            <a:r>
              <a:rPr sz="2025" b="0">
                <a:solidFill>
                  <a:srgbClr val="527396"/>
                </a:solidFill>
                <a:latin typeface="PingFang SC"/>
                <a:ea typeface="PingFang SC"/>
                <a:cs typeface="PingFang SC"/>
              </a:rPr>
              <a:t>以1/2＋1/3为模拟任务；这些是当次表现，不是固定学生标签。</a:t>
            </a:r>
          </a:p>
        </p:txBody>
      </p:sp>
    </p:spTree>
    <p:extLst>
      <p:ext uri="{BB962C8B-B14F-4D97-AF65-F5344CB8AC3E}">
        <p14:creationId xmlns:p14="http://schemas.microsoft.com/office/powerpoint/2010/main" val="47523904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55E964-D9BB-4E13-BEE3-C446B6C3C6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58a5473bbb4b13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  <p:sp>
        <p:nvSpPr>
          <p:cNvPr id="2" name="section-label">
            <a:extLst xmlns:a="http://schemas.openxmlformats.org/drawingml/2006/main">
              <a:ext uri="{FF2B5EF4-FFF2-40B4-BE49-F238E27FC236}">
                <a16:creationId xmlns:a16="http://schemas.microsoft.com/office/drawing/2014/main" id="{A896D0C0-8F77-4730-A943-2B98FF44A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600075"/>
            <a:ext cx="1571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1875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条目解读 · 5 / 5</a:t>
            </a:r>
          </a:p>
        </p:txBody>
      </p:sp>
      <p:sp>
        <p:nvSpPr>
          <p:cNvPr id="3" name="heading-accent">
            <a:extLst xmlns:a="http://schemas.openxmlformats.org/drawingml/2006/main">
              <a:ext uri="{FF2B5EF4-FFF2-40B4-BE49-F238E27FC236}">
                <a16:creationId xmlns:a16="http://schemas.microsoft.com/office/drawing/2014/main" id="{F273E041-2343-4995-B7CD-82FF0731C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152525"/>
            <a:ext cx="95250" cy="5524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09B7EB"/>
          </a:solidFill>
          <a:ln xmlns:a="http://schemas.openxmlformats.org/drawingml/2006/main" w="0">
            <a:noFill/>
          </a:ln>
        </p:spPr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AAD24D4-E51E-40F8-B5E1-7F284FD5D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066800"/>
            <a:ext cx="160972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46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协作探究与跨学科：并列方式，组合设计</a:t>
            </a:r>
          </a:p>
        </p:txBody>
      </p:sp>
      <p:sp>
        <p:nvSpPr>
          <p:cNvPr id="5" name="takeaway-band">
            <a:extLst xmlns:a="http://schemas.openxmlformats.org/drawingml/2006/main">
              <a:ext uri="{FF2B5EF4-FFF2-40B4-BE49-F238E27FC236}">
                <a16:creationId xmlns:a16="http://schemas.microsoft.com/office/drawing/2014/main" id="{9DCF6C85-FE73-4F99-A0F6-4A48A4DCA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8858250"/>
            <a:ext cx="16459200" cy="781050"/>
          </a:xfrm>
          <a:prstGeom xmlns:a="http://schemas.openxmlformats.org/drawingml/2006/main" prst="roundRect">
            <a:avLst>
              <a:gd name="adj" fmla="val 26829"/>
            </a:avLst>
          </a:prstGeom>
          <a:solidFill xmlns:a="http://schemas.openxmlformats.org/drawingml/2006/main">
            <a:srgbClr val="076BDF"/>
          </a:solidFill>
          <a:ln xmlns:a="http://schemas.openxmlformats.org/drawingml/2006/main" w="0">
            <a:noFill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9E30F556-0AE0-4B7E-8D52-04750867B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9039225"/>
            <a:ext cx="158877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defRPr>
            </a:pPr>
            <a:r>
              <a:rPr sz="2325" b="1">
                <a:solidFill>
                  <a:srgbClr val="FFFFFF"/>
                </a:solidFill>
                <a:latin typeface="PingFang SC"/>
                <a:ea typeface="PingFang SC"/>
                <a:cs typeface="PingFang SC"/>
              </a:rPr>
              <a:t>回到自己的课题：选学习方式，写学生任务，再确定AI提供哪一步支持。</a:t>
            </a:r>
          </a:p>
        </p:txBody>
      </p:sp>
      <p:sp>
        <p:nvSpPr>
          <p:cNvPr id="7" name="teacher-footer">
            <a:extLst xmlns:a="http://schemas.openxmlformats.org/drawingml/2006/main">
              <a:ext uri="{FF2B5EF4-FFF2-40B4-BE49-F238E27FC236}">
                <a16:creationId xmlns:a16="http://schemas.microsoft.com/office/drawing/2014/main" id="{29AB3F2D-6154-4BB0-A185-2D6A02C21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9810750"/>
            <a:ext cx="514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黄文聪 · 陈义顺  共同授课与实操指导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1698651-F14D-4E19-9AE7-A9FB85AD5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9801225"/>
            <a:ext cx="10334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r">
              <a:buNone/>
              <a:def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13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正式《指引》三（一）场景示例4、5｜组合关系为教学解读</a:t>
            </a:r>
          </a:p>
        </p:txBody>
      </p:sp>
      <p:sp>
        <p:nvSpPr>
          <p:cNvPr id="9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12B5254-6384-426D-96E6-9A54A702A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21125" y="9801225"/>
            <a:ext cx="781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r">
              <a:buNone/>
              <a:def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1425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05 / 05</a:t>
            </a:r>
          </a:p>
        </p:txBody>
      </p:sp>
      <p:sp>
        <p:nvSpPr>
          <p:cNvPr id="10" name="mode-panel-1">
            <a:extLst xmlns:a="http://schemas.openxmlformats.org/drawingml/2006/main">
              <a:ext uri="{FF2B5EF4-FFF2-40B4-BE49-F238E27FC236}">
                <a16:creationId xmlns:a16="http://schemas.microsoft.com/office/drawing/2014/main" id="{BF1D3E93-596A-403B-9D19-516C0507B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14575"/>
            <a:ext cx="7962900" cy="2952750"/>
          </a:xfrm>
          <a:prstGeom xmlns:a="http://schemas.openxmlformats.org/drawingml/2006/main" prst="roundRect">
            <a:avLst>
              <a:gd name="adj" fmla="val 709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11" name="mode-label-1">
            <a:extLst xmlns:a="http://schemas.openxmlformats.org/drawingml/2006/main">
              <a:ext uri="{FF2B5EF4-FFF2-40B4-BE49-F238E27FC236}">
                <a16:creationId xmlns:a16="http://schemas.microsoft.com/office/drawing/2014/main" id="{02689F44-87E7-4BE3-898A-E66C1517A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543175"/>
            <a:ext cx="73533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场景示例4  协作探究学习</a:t>
            </a:r>
          </a:p>
        </p:txBody>
      </p:sp>
      <p:sp>
        <p:nvSpPr>
          <p:cNvPr id="12" name="mode-heading-1">
            <a:extLst xmlns:a="http://schemas.openxmlformats.org/drawingml/2006/main">
              <a:ext uri="{FF2B5EF4-FFF2-40B4-BE49-F238E27FC236}">
                <a16:creationId xmlns:a16="http://schemas.microsoft.com/office/drawing/2014/main" id="{F01112A0-AB96-4E7C-91B5-2614BBDF2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143250"/>
            <a:ext cx="73533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关注小组怎样共同完成探究</a:t>
            </a:r>
          </a:p>
        </p:txBody>
      </p:sp>
      <p:sp>
        <p:nvSpPr>
          <p:cNvPr id="13" name="mode-body-1">
            <a:extLst xmlns:a="http://schemas.openxmlformats.org/drawingml/2006/main">
              <a:ext uri="{FF2B5EF4-FFF2-40B4-BE49-F238E27FC236}">
                <a16:creationId xmlns:a16="http://schemas.microsoft.com/office/drawing/2014/main" id="{881E7789-4F7E-4761-8C1A-6251514A1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38600"/>
            <a:ext cx="73533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AI辅助查找信息、整理观点、汇总成果和互评；学生共同判断并修订。</a:t>
            </a:r>
          </a:p>
        </p:txBody>
      </p:sp>
      <p:sp>
        <p:nvSpPr>
          <p:cNvPr id="14" name="mode-panel-2">
            <a:extLst xmlns:a="http://schemas.openxmlformats.org/drawingml/2006/main">
              <a:ext uri="{FF2B5EF4-FFF2-40B4-BE49-F238E27FC236}">
                <a16:creationId xmlns:a16="http://schemas.microsoft.com/office/drawing/2014/main" id="{F1BCB079-A92B-4B00-A588-B5CF05587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0700" y="2314575"/>
            <a:ext cx="7962900" cy="2952750"/>
          </a:xfrm>
          <a:prstGeom xmlns:a="http://schemas.openxmlformats.org/drawingml/2006/main" prst="roundRect">
            <a:avLst>
              <a:gd name="adj" fmla="val 709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4288">
            <a:solidFill>
              <a:srgbClr val="BFDDF3"/>
            </a:solidFill>
          </a:ln>
        </p:spPr>
      </p:sp>
      <p:sp>
        <p:nvSpPr>
          <p:cNvPr id="15" name="mode-label-2">
            <a:extLst xmlns:a="http://schemas.openxmlformats.org/drawingml/2006/main">
              <a:ext uri="{FF2B5EF4-FFF2-40B4-BE49-F238E27FC236}">
                <a16:creationId xmlns:a16="http://schemas.microsoft.com/office/drawing/2014/main" id="{12C4E3C2-795D-49E7-AD35-B8C4B11BB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2543175"/>
            <a:ext cx="73533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defRPr>
            </a:pPr>
            <a:r>
              <a:rPr sz="2100" b="1">
                <a:solidFill>
                  <a:srgbClr val="076BDF"/>
                </a:solidFill>
                <a:latin typeface="PingFang SC"/>
                <a:ea typeface="PingFang SC"/>
                <a:cs typeface="PingFang SC"/>
              </a:rPr>
              <a:t>场景示例5  跨学科学习</a:t>
            </a:r>
          </a:p>
        </p:txBody>
      </p:sp>
      <p:sp>
        <p:nvSpPr>
          <p:cNvPr id="16" name="mode-heading-2">
            <a:extLst xmlns:a="http://schemas.openxmlformats.org/drawingml/2006/main">
              <a:ext uri="{FF2B5EF4-FFF2-40B4-BE49-F238E27FC236}">
                <a16:creationId xmlns:a16="http://schemas.microsoft.com/office/drawing/2014/main" id="{FE118FC4-FA1D-4960-B04B-D7E19055A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143250"/>
            <a:ext cx="73533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70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关注多学科方法怎样解决同一问题</a:t>
            </a:r>
          </a:p>
        </p:txBody>
      </p:sp>
      <p:sp>
        <p:nvSpPr>
          <p:cNvPr id="17" name="mode-body-2">
            <a:extLst xmlns:a="http://schemas.openxmlformats.org/drawingml/2006/main">
              <a:ext uri="{FF2B5EF4-FFF2-40B4-BE49-F238E27FC236}">
                <a16:creationId xmlns:a16="http://schemas.microsoft.com/office/drawing/2014/main" id="{09838FBC-3020-4154-B82F-0990E1A5C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4038600"/>
            <a:ext cx="73533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defRPr>
            </a:pPr>
            <a:r>
              <a:rPr sz="2250" b="0">
                <a:solidFill>
                  <a:srgbClr val="355274"/>
                </a:solidFill>
                <a:latin typeface="PingFang SC"/>
                <a:ea typeface="PingFang SC"/>
                <a:cs typeface="PingFang SC"/>
              </a:rPr>
              <a:t>AI协助联结不同学科素材和真实任务；学生形成有依据的综合解释。</a:t>
            </a:r>
          </a:p>
        </p:txBody>
      </p:sp>
      <p:sp>
        <p:nvSpPr>
          <p:cNvPr id="18" name="integrated-case-title">
            <a:extLst xmlns:a="http://schemas.openxmlformats.org/drawingml/2006/main">
              <a:ext uri="{FF2B5EF4-FFF2-40B4-BE49-F238E27FC236}">
                <a16:creationId xmlns:a16="http://schemas.microsoft.com/office/drawing/2014/main" id="{40C0803D-3A78-43C4-AA7C-A8829808F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91175"/>
            <a:ext cx="16459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28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28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28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28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28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28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28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28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28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2850" b="1">
                <a:solidFill>
                  <a:srgbClr val="061641"/>
                </a:solidFill>
                <a:latin typeface="PingFang SC"/>
                <a:ea typeface="PingFang SC"/>
                <a:cs typeface="PingFang SC"/>
              </a:defRPr>
            </a:pPr>
            <a:r>
              <a:rPr sz="2850" b="1">
                <a:solidFill>
                  <a:srgbClr val="061641"/>
                </a:solidFill>
                <a:latin typeface="PingFang SC"/>
                <a:ea typeface="PingFang SC"/>
                <a:cs typeface="PingFang SC"/>
              </a:rPr>
              <a:t>培训简例｜怎样改进校园植物养护？</a:t>
            </a:r>
          </a:p>
        </p:txBody>
      </p:sp>
      <p:graphicFrame>
        <p:nvGraphicFrame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4604E7-C146-44F3-BA9D-5973BC345EF6}"/>
              </a:ext>
            </a:extLst>
          </p:cNvPr>
          <p:cNvGraphicFramePr/>
          <p:nvPr/>
        </p:nvGraphicFramePr>
        <p:xfrm>
          <a:off xmlns:a="http://schemas.openxmlformats.org/drawingml/2006/main" x="914400" y="6296025"/>
          <a:ext xmlns:a="http://schemas.openxmlformats.org/drawingml/2006/main" cx="16459200" cy="20002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495550"/>
                <a:gridCol w="13963650"/>
              </a:tblGrid>
              <a:tr h="666750"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325" b="1">
                          <a:solidFill>
                            <a:srgbClr val="076BD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共同探究</a:t>
                      </a:r>
                    </a:p>
                  </a:txBody>
                  <a:tcPr marL="91440" marR="91440" marT="45720" marB="45720" anchor="ctr">
                    <a:lnL w="11430">
                      <a:solidFill>
                        <a:srgbClr val="BFDDF3"/>
                      </a:solidFill>
                      <a:prstDash val="solid"/>
                    </a:lnL>
                    <a:lnR w="11430">
                      <a:solidFill>
                        <a:srgbClr val="BFDDF3"/>
                      </a:solidFill>
                      <a:prstDash val="solid"/>
                    </a:lnR>
                    <a:lnT w="11430">
                      <a:solidFill>
                        <a:srgbClr val="BFDDF3"/>
                      </a:solidFill>
                      <a:prstDash val="solid"/>
                    </a:lnT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DFF1FF"/>
                    </a:solidFill>
                  </a:tcPr>
                </a:tc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325" b="0">
                          <a:solidFill>
                            <a:srgbClr val="06164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分工观察、比较记录；检验不同解释。</a:t>
                      </a:r>
                    </a:p>
                  </a:txBody>
                  <a:tcPr marL="91440" marR="91440" marT="45720" marB="45720" anchor="ctr">
                    <a:lnR w="11430">
                      <a:solidFill>
                        <a:srgbClr val="BFDDF3"/>
                      </a:solidFill>
                      <a:prstDash val="solid"/>
                    </a:lnR>
                    <a:lnT w="11430">
                      <a:solidFill>
                        <a:srgbClr val="BFDDF3"/>
                      </a:solidFill>
                      <a:prstDash val="solid"/>
                    </a:lnT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325" b="1">
                          <a:solidFill>
                            <a:srgbClr val="076BD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学科整合</a:t>
                      </a:r>
                    </a:p>
                  </a:txBody>
                  <a:tcPr marL="91440" marR="91440" marT="45720" marB="45720" anchor="ctr">
                    <a:lnL w="11430">
                      <a:solidFill>
                        <a:srgbClr val="BFDDF3"/>
                      </a:solidFill>
                      <a:prstDash val="solid"/>
                    </a:lnL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DFF1FF"/>
                    </a:solidFill>
                  </a:tcPr>
                </a:tc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325" b="0">
                          <a:solidFill>
                            <a:srgbClr val="06164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用科学知识解释，用数学整理数据，用语言表达建议。</a:t>
                      </a:r>
                    </a:p>
                  </a:txBody>
                  <a:tcPr marL="91440" marR="91440" marT="45720" marB="45720" anchor="ctr"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F3FAFF"/>
                    </a:solidFill>
                  </a:tcPr>
                </a:tc>
              </a:tr>
              <a:tr h="666750"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325" b="1">
                          <a:solidFill>
                            <a:srgbClr val="076BDF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成果依据</a:t>
                      </a:r>
                    </a:p>
                  </a:txBody>
                  <a:tcPr marL="91440" marR="91440" marT="45720" marB="45720" anchor="ctr">
                    <a:lnL w="11430">
                      <a:solidFill>
                        <a:srgbClr val="BFDDF3"/>
                      </a:solidFill>
                      <a:prstDash val="solid"/>
                    </a:lnL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DFF1FF"/>
                    </a:solidFill>
                  </a:tcPr>
                </a:tc>
                <a:tc>
                  <a:txBody>
                    <a:bodyPr wrap="square" lIns="209550" tIns="161925" rIns="190500" bIns="161925">
                      <a:noAutofit/>
                    </a:bodyPr>
                    <a:lstStyle/>
                    <a:p>
                      <a:pPr algn="l">
                        <a:buNone/>
                      </a:pPr>
                      <a:r>
                        <a:rPr sz="2325" b="0">
                          <a:solidFill>
                            <a:srgbClr val="061641"/>
                          </a:solidFill>
                          <a:latin typeface="PingFang SC"/>
                          <a:ea typeface="PingFang SC"/>
                          <a:cs typeface="PingFang SC"/>
                        </a:rPr>
                        <a:t>说明采纳哪条证据、改过哪项判断。</a:t>
                      </a:r>
                    </a:p>
                  </a:txBody>
                  <a:tcPr marL="91440" marR="91440" marT="45720" marB="45720" anchor="ctr">
                    <a:lnR w="11430">
                      <a:solidFill>
                        <a:srgbClr val="BFDDF3"/>
                      </a:solidFill>
                      <a:prstDash val="solid"/>
                    </a:lnR>
                    <a:lnB w="11430">
                      <a:solidFill>
                        <a:srgbClr val="BFDDF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" name="integrated-case-attribution">
            <a:extLst xmlns:a="http://schemas.openxmlformats.org/drawingml/2006/main">
              <a:ext uri="{FF2B5EF4-FFF2-40B4-BE49-F238E27FC236}">
                <a16:creationId xmlns:a16="http://schemas.microsoft.com/office/drawing/2014/main" id="{A69DEB54-AA6C-4F15-8FC6-3361E1A3B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8429625"/>
            <a:ext cx="164592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defPPr>
            <a:lvl1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1pPr>
            <a:lvl2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2pPr>
            <a:lvl3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3pPr>
            <a:lvl4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4pPr>
            <a:lvl5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5pPr>
            <a:lvl6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6pPr>
            <a:lvl7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7pPr>
            <a:lvl8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8pPr>
            <a:lvl9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lvl9pPr>
          </a:lstStyle>
          <a:p xmlns:a="http://schemas.openxmlformats.org/drawingml/2006/main">
            <a:pPr algn="l">
              <a:buNone/>
              <a:def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defRPr>
            </a:pPr>
            <a:r>
              <a:rPr sz="1875" b="0">
                <a:solidFill>
                  <a:srgbClr val="527396"/>
                </a:solidFill>
                <a:latin typeface="PingFang SC"/>
                <a:ea typeface="PingFang SC"/>
                <a:cs typeface="PingFang SC"/>
              </a:rPr>
              <a:t>由跨学科课程案例改编；练习使用标明的模拟材料，真实探究须另行采集证据。</a:t>
            </a:r>
          </a:p>
        </p:txBody>
      </p:sp>
    </p:spTree>
    <p:extLst>
      <p:ext uri="{BB962C8B-B14F-4D97-AF65-F5344CB8AC3E}">
        <p14:creationId xmlns:p14="http://schemas.microsoft.com/office/powerpoint/2010/main" val="11221894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2026-10-28T04:54:36.6760000Z</dcterms:created>
  <dcterms:modified xsi:type="dcterms:W3CDTF">2026-10-28T04:54:36.6760000Z</dcterms:modified>
</coreProperties>
</file>