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7"/>
  </p:handoutMasterIdLst>
  <p:sldIdLst>
    <p:sldId id="259" r:id="rId3"/>
    <p:sldId id="279" r:id="rId5"/>
    <p:sldId id="276" r:id="rId6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665" userDrawn="1">
          <p15:clr>
            <a:srgbClr val="A4A3A4"/>
          </p15:clr>
        </p15:guide>
        <p15:guide id="3" pos="7015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84AD"/>
    <a:srgbClr val="014E6A"/>
    <a:srgbClr val="AE0203"/>
    <a:srgbClr val="711000"/>
    <a:srgbClr val="01431D"/>
    <a:srgbClr val="01621F"/>
    <a:srgbClr val="AF0000"/>
    <a:srgbClr val="DCE797"/>
    <a:srgbClr val="637067"/>
    <a:srgbClr val="89D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59101" autoAdjust="0"/>
  </p:normalViewPr>
  <p:slideViewPr>
    <p:cSldViewPr snapToGrid="0" showGuides="1">
      <p:cViewPr varScale="1">
        <p:scale>
          <a:sx n="65" d="100"/>
          <a:sy n="65" d="100"/>
        </p:scale>
        <p:origin x="1458" y="66"/>
      </p:cViewPr>
      <p:guideLst>
        <p:guide orient="horz" pos="3952"/>
        <p:guide pos="665"/>
        <p:guide pos="7015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16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FAC0-4E78-4B4A-9ADA-EE7413CBA2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8E8FE-40DA-41DC-AE77-8790382988A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页面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16:9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宽幅画面比例尺寸；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统一格式为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PPTX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dirty="0" smtClean="0"/>
              <a:t>中文：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 smtClean="0"/>
              <a:t>1. </a:t>
            </a:r>
            <a:r>
              <a:rPr lang="zh-CN" altLang="en-US" dirty="0" smtClean="0"/>
              <a:t>课名：微软雅黑</a:t>
            </a:r>
            <a:r>
              <a:rPr lang="en-US" altLang="zh-CN" dirty="0" smtClean="0"/>
              <a:t>48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sz="1200" b="0" dirty="0" smtClean="0"/>
              <a:t>（第一课时）</a:t>
            </a:r>
            <a:r>
              <a:rPr lang="zh-CN" altLang="en-US" dirty="0" smtClean="0"/>
              <a:t>：微软雅黑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3.</a:t>
            </a:r>
            <a:r>
              <a:rPr lang="zh-CN" altLang="en-US" dirty="0" smtClean="0"/>
              <a:t>学校名称：请填写全称；</a:t>
            </a:r>
            <a:endParaRPr lang="en-US" altLang="zh-CN" b="1" dirty="0" smtClean="0"/>
          </a:p>
          <a:p>
            <a:r>
              <a:rPr lang="en-US" altLang="zh-CN" dirty="0" smtClean="0"/>
              <a:t>4.</a:t>
            </a:r>
            <a:r>
              <a:rPr lang="zh-CN" altLang="en-US" dirty="0" smtClean="0"/>
              <a:t>学科、年级、主讲人、学校：华文楷体</a:t>
            </a:r>
            <a:r>
              <a:rPr lang="en-US" altLang="zh-CN" dirty="0" smtClean="0"/>
              <a:t>28</a:t>
            </a:r>
            <a:r>
              <a:rPr lang="zh-CN" altLang="en-US" dirty="0" smtClean="0"/>
              <a:t>号字（具体根据文字量可适当调整）。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英文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课名：字体以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为主，字号一般使用</a:t>
            </a:r>
            <a:r>
              <a:rPr lang="en-US" altLang="zh-CN" dirty="0" smtClean="0"/>
              <a:t>32—36</a:t>
            </a:r>
            <a:r>
              <a:rPr lang="zh-CN" altLang="en-US" dirty="0" smtClean="0"/>
              <a:t>号，特别强调可以用</a:t>
            </a:r>
            <a:r>
              <a:rPr lang="en-US" altLang="zh-CN" dirty="0" smtClean="0"/>
              <a:t>40</a:t>
            </a:r>
            <a:r>
              <a:rPr lang="zh-CN" altLang="en-US" dirty="0" smtClean="0"/>
              <a:t>号；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（</a:t>
            </a:r>
            <a:r>
              <a:rPr lang="en-US" altLang="zh-CN" dirty="0" smtClean="0"/>
              <a:t>Period</a:t>
            </a:r>
            <a:r>
              <a:rPr lang="en-US" altLang="zh-CN" baseline="0" dirty="0" smtClean="0"/>
              <a:t> 1</a:t>
            </a:r>
            <a:r>
              <a:rPr lang="zh-CN" altLang="en-US" dirty="0" smtClean="0"/>
              <a:t>）：字体使用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，字号为</a:t>
            </a:r>
            <a:r>
              <a:rPr lang="en-US" altLang="zh-CN" dirty="0" smtClean="0"/>
              <a:t>28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r>
              <a:rPr lang="en-US" altLang="zh-CN" dirty="0" smtClean="0"/>
              <a:t>3.</a:t>
            </a:r>
            <a:r>
              <a:rPr lang="zh-CN" altLang="en-US" dirty="0" smtClean="0"/>
              <a:t>正文一般用</a:t>
            </a:r>
            <a:r>
              <a:rPr lang="en-US" altLang="zh-CN" dirty="0" smtClean="0"/>
              <a:t>24—28</a:t>
            </a:r>
            <a:r>
              <a:rPr lang="zh-CN" altLang="en-US" dirty="0" smtClean="0"/>
              <a:t>号，特别强调可用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注意标点的规范（例如：中文省略号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……，可用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Shift+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数字键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打出中文省略号，英文省略号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请注意：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正文标题为：黑体，</a:t>
            </a:r>
            <a:r>
              <a:rPr lang="en-US" altLang="zh-CN" dirty="0" smtClean="0"/>
              <a:t>30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2.</a:t>
            </a:r>
            <a:r>
              <a:rPr lang="zh-CN" altLang="en-US" dirty="0" smtClean="0"/>
              <a:t>正文内容为：华文楷体，尽量不小于</a:t>
            </a:r>
            <a:r>
              <a:rPr lang="en-US" altLang="zh-CN" dirty="0" smtClean="0"/>
              <a:t>24</a:t>
            </a:r>
            <a:r>
              <a:rPr lang="zh-CN" altLang="en-US" dirty="0" smtClean="0"/>
              <a:t>号，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特殊辅助性文字不低于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dirty="0" smtClean="0"/>
              <a:t>根据文字量可适当调整。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内容文字一行一般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个字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，单页文字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拍摄版本呈现内容务必与上传版本呈现的内容完全一致。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英文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正文标题为：以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</a:t>
            </a:r>
            <a:r>
              <a:rPr lang="en-US" altLang="zh-CN" dirty="0" smtClean="0"/>
              <a:t>,</a:t>
            </a:r>
            <a:r>
              <a:rPr lang="zh-CN" altLang="en-US" dirty="0" smtClean="0"/>
              <a:t>可搭配使用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。字号为</a:t>
            </a:r>
            <a:r>
              <a:rPr lang="en-US" altLang="zh-CN" dirty="0" smtClean="0"/>
              <a:t>32—36</a:t>
            </a:r>
            <a:r>
              <a:rPr lang="zh-CN" altLang="en-US" dirty="0" smtClean="0"/>
              <a:t>号，特别强调可以用</a:t>
            </a:r>
            <a:r>
              <a:rPr lang="en-US" altLang="zh-CN" dirty="0" smtClean="0"/>
              <a:t>40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2.</a:t>
            </a:r>
            <a:r>
              <a:rPr lang="zh-CN" altLang="en-US" dirty="0" smtClean="0"/>
              <a:t>正文内容为：以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</a:t>
            </a:r>
            <a:r>
              <a:rPr lang="en-US" altLang="zh-CN" dirty="0" smtClean="0"/>
              <a:t>,</a:t>
            </a:r>
            <a:r>
              <a:rPr lang="zh-CN" altLang="en-US" dirty="0" smtClean="0"/>
              <a:t>可搭配使用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。字号为</a:t>
            </a:r>
            <a:r>
              <a:rPr lang="en-US" altLang="zh-CN" dirty="0" smtClean="0"/>
              <a:t>24—28</a:t>
            </a:r>
            <a:r>
              <a:rPr lang="zh-CN" altLang="en-US" dirty="0" smtClean="0"/>
              <a:t>号，特别强调可用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英文每行一般</a:t>
            </a:r>
            <a:r>
              <a:rPr lang="zh-CN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不能超过</a:t>
            </a:r>
            <a:r>
              <a:rPr lang="en-US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个单词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单页文字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0" name="标题 1"/>
          <p:cNvSpPr txBox="1"/>
          <p:nvPr userDrawn="1"/>
        </p:nvSpPr>
        <p:spPr>
          <a:xfrm>
            <a:off x="1162578" y="728664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3200" dirty="0" smtClean="0">
                <a:solidFill>
                  <a:schemeClr val="bg1"/>
                </a:solidFill>
              </a:rPr>
              <a:t>基础教育</a:t>
            </a:r>
            <a:r>
              <a:rPr lang="zh-CN" altLang="en-US" sz="3200" dirty="0" smtClean="0">
                <a:solidFill>
                  <a:schemeClr val="bg1"/>
                </a:solidFill>
              </a:rPr>
              <a:t>精品</a:t>
            </a:r>
            <a:r>
              <a:rPr lang="zh-CN" altLang="en-US" sz="3200" dirty="0" smtClean="0">
                <a:solidFill>
                  <a:schemeClr val="bg1"/>
                </a:solidFill>
              </a:rPr>
              <a:t>课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055688" y="2044237"/>
            <a:ext cx="10080625" cy="1006475"/>
          </a:xfrm>
          <a:prstGeom prst="rect">
            <a:avLst/>
          </a:prstGeom>
        </p:spPr>
        <p:txBody>
          <a:bodyPr/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人工智能核心三要素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（第一课时）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副标题 2"/>
          <p:cNvSpPr txBox="1"/>
          <p:nvPr/>
        </p:nvSpPr>
        <p:spPr>
          <a:xfrm>
            <a:off x="1395663" y="3771491"/>
            <a:ext cx="9496946" cy="994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年    级</a:t>
            </a:r>
            <a:r>
              <a:rPr lang="zh-CN" altLang="en-US" sz="2800" dirty="0" smtClean="0"/>
              <a:t>：一年级                     一级主题：</a:t>
            </a:r>
            <a:r>
              <a:rPr lang="zh-CN" altLang="en-US" sz="2800" dirty="0"/>
              <a:t>人工智能基础</a:t>
            </a:r>
            <a:endParaRPr lang="zh-CN" altLang="en-US" sz="2800" dirty="0"/>
          </a:p>
          <a:p>
            <a:r>
              <a:rPr lang="zh-CN" altLang="en-US" sz="2800" dirty="0" smtClean="0"/>
              <a:t>主讲人：李小红                     学   </a:t>
            </a:r>
            <a:r>
              <a:rPr lang="en-US" altLang="zh-CN" sz="2800" dirty="0" smtClean="0"/>
              <a:t>    </a:t>
            </a:r>
            <a:r>
              <a:rPr lang="zh-CN" altLang="en-US" sz="2800" dirty="0" smtClean="0"/>
              <a:t> 校：</a:t>
            </a:r>
            <a:r>
              <a:rPr lang="en-US" altLang="zh-CN" sz="2800" dirty="0"/>
              <a:t>XX</a:t>
            </a:r>
            <a:r>
              <a:rPr lang="zh-CN" altLang="en-US" sz="2800" dirty="0" smtClean="0"/>
              <a:t>学校</a:t>
            </a:r>
            <a:endParaRPr lang="en-US" altLang="zh-CN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2031596" y="1933089"/>
            <a:ext cx="4779942" cy="540000"/>
            <a:chOff x="996173" y="2188583"/>
            <a:chExt cx="4779942" cy="540000"/>
          </a:xfrm>
        </p:grpSpPr>
        <p:grpSp>
          <p:nvGrpSpPr>
            <p:cNvPr id="18" name="组合 17"/>
            <p:cNvGrpSpPr/>
            <p:nvPr/>
          </p:nvGrpSpPr>
          <p:grpSpPr>
            <a:xfrm>
              <a:off x="996173" y="2188583"/>
              <a:ext cx="3287795" cy="540000"/>
              <a:chOff x="1635964" y="1686127"/>
              <a:chExt cx="3662867" cy="601602"/>
            </a:xfrm>
          </p:grpSpPr>
          <p:sp>
            <p:nvSpPr>
              <p:cNvPr id="19" name="圆角矩形 18"/>
              <p:cNvSpPr/>
              <p:nvPr>
                <p:custDataLst>
                  <p:tags r:id="rId2"/>
                </p:custDataLst>
              </p:nvPr>
            </p:nvSpPr>
            <p:spPr>
              <a:xfrm>
                <a:off x="1852333" y="1729911"/>
                <a:ext cx="3446498" cy="528105"/>
              </a:xfrm>
              <a:prstGeom prst="roundRect">
                <a:avLst/>
              </a:prstGeom>
              <a:solidFill>
                <a:srgbClr val="01431D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矩形 19"/>
              <p:cNvSpPr/>
              <p:nvPr>
                <p:custDataLst>
                  <p:tags r:id="rId3"/>
                </p:custDataLst>
              </p:nvPr>
            </p:nvSpPr>
            <p:spPr>
              <a:xfrm rot="18614181">
                <a:off x="1635965" y="1686126"/>
                <a:ext cx="601602" cy="601603"/>
              </a:xfrm>
              <a:prstGeom prst="rect">
                <a:avLst/>
              </a:prstGeom>
              <a:solidFill>
                <a:srgbClr val="01621F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1" name="文本框 20"/>
            <p:cNvSpPr txBox="1"/>
            <p:nvPr>
              <p:custDataLst>
                <p:tags r:id="rId4"/>
              </p:custDataLst>
            </p:nvPr>
          </p:nvSpPr>
          <p:spPr>
            <a:xfrm>
              <a:off x="1060994" y="2238645"/>
              <a:ext cx="4715121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1   </a:t>
              </a:r>
              <a:r>
                <a:rPr lang="zh-CN" altLang="en-US" sz="2400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要素一</a:t>
              </a:r>
              <a:endParaRPr lang="en-US" altLang="zh-CN" sz="24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22" name="文本框 21"/>
          <p:cNvSpPr txBox="1"/>
          <p:nvPr>
            <p:custDataLst>
              <p:tags r:id="rId5"/>
            </p:custDataLst>
          </p:nvPr>
        </p:nvSpPr>
        <p:spPr>
          <a:xfrm>
            <a:off x="2499557" y="2579727"/>
            <a:ext cx="652053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爬山虎的脚是怎么形成的？</a:t>
            </a:r>
            <a:endParaRPr lang="zh-CN" altLang="en-US" sz="24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4" name="组合 3"/>
          <p:cNvGrpSpPr/>
          <p:nvPr>
            <p:custDataLst>
              <p:tags r:id="rId6"/>
            </p:custDataLst>
          </p:nvPr>
        </p:nvGrpSpPr>
        <p:grpSpPr>
          <a:xfrm>
            <a:off x="2031595" y="4378131"/>
            <a:ext cx="4803810" cy="540000"/>
            <a:chOff x="996172" y="4633625"/>
            <a:chExt cx="4803810" cy="540000"/>
          </a:xfrm>
        </p:grpSpPr>
        <p:grpSp>
          <p:nvGrpSpPr>
            <p:cNvPr id="23" name="组合 22"/>
            <p:cNvGrpSpPr/>
            <p:nvPr/>
          </p:nvGrpSpPr>
          <p:grpSpPr>
            <a:xfrm>
              <a:off x="996172" y="4633625"/>
              <a:ext cx="3287795" cy="540000"/>
              <a:chOff x="1635964" y="1686127"/>
              <a:chExt cx="3662867" cy="601602"/>
            </a:xfrm>
          </p:grpSpPr>
          <p:sp>
            <p:nvSpPr>
              <p:cNvPr id="24" name="圆角矩形 23"/>
              <p:cNvSpPr/>
              <p:nvPr>
                <p:custDataLst>
                  <p:tags r:id="rId7"/>
                </p:custDataLst>
              </p:nvPr>
            </p:nvSpPr>
            <p:spPr>
              <a:xfrm>
                <a:off x="1852333" y="1729911"/>
                <a:ext cx="3446498" cy="528105"/>
              </a:xfrm>
              <a:prstGeom prst="roundRect">
                <a:avLst/>
              </a:prstGeom>
              <a:solidFill>
                <a:srgbClr val="711000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矩形 24"/>
              <p:cNvSpPr/>
              <p:nvPr>
                <p:custDataLst>
                  <p:tags r:id="rId8"/>
                </p:custDataLst>
              </p:nvPr>
            </p:nvSpPr>
            <p:spPr>
              <a:xfrm rot="18614181">
                <a:off x="1635965" y="1686126"/>
                <a:ext cx="601602" cy="601603"/>
              </a:xfrm>
              <a:prstGeom prst="rect">
                <a:avLst/>
              </a:prstGeom>
              <a:solidFill>
                <a:srgbClr val="AF0000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6" name="文本框 25"/>
            <p:cNvSpPr txBox="1"/>
            <p:nvPr>
              <p:custDataLst>
                <p:tags r:id="rId9"/>
              </p:custDataLst>
            </p:nvPr>
          </p:nvSpPr>
          <p:spPr>
            <a:xfrm>
              <a:off x="1084861" y="4677005"/>
              <a:ext cx="4715121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1    </a:t>
              </a:r>
              <a:r>
                <a:rPr lang="zh-CN" altLang="en-US" sz="2400" dirty="0" smtClean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要素二</a:t>
              </a:r>
              <a:endParaRPr lang="zh-CN" altLang="en-US" sz="2400" dirty="0" smtClean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27" name="文本框 26"/>
          <p:cNvSpPr txBox="1"/>
          <p:nvPr>
            <p:custDataLst>
              <p:tags r:id="rId10"/>
            </p:custDataLst>
          </p:nvPr>
        </p:nvSpPr>
        <p:spPr>
          <a:xfrm>
            <a:off x="2499557" y="5015545"/>
            <a:ext cx="67087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爬山虎的脚是怎么形成的？</a:t>
            </a:r>
            <a:endParaRPr lang="zh-CN" altLang="en-US" sz="24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1" name="标题 27"/>
          <p:cNvSpPr>
            <a:spLocks noGrp="1"/>
          </p:cNvSpPr>
          <p:nvPr>
            <p:ph type="title" idx="4294967295"/>
          </p:nvPr>
        </p:nvSpPr>
        <p:spPr>
          <a:xfrm>
            <a:off x="2036983" y="1081965"/>
            <a:ext cx="8208963" cy="57436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zh-CN" altLang="en-US" sz="3000" dirty="0" smtClean="0"/>
              <a:t>人工智能核心三要素</a:t>
            </a:r>
            <a:endParaRPr lang="zh-CN" altLang="en-US" sz="3000" dirty="0" smtClean="0"/>
          </a:p>
        </p:txBody>
      </p:sp>
      <p:grpSp>
        <p:nvGrpSpPr>
          <p:cNvPr id="2" name="组合 1"/>
          <p:cNvGrpSpPr/>
          <p:nvPr>
            <p:custDataLst>
              <p:tags r:id="rId11"/>
            </p:custDataLst>
          </p:nvPr>
        </p:nvGrpSpPr>
        <p:grpSpPr>
          <a:xfrm>
            <a:off x="2031595" y="3168328"/>
            <a:ext cx="4803810" cy="873325"/>
            <a:chOff x="996172" y="3505024"/>
            <a:chExt cx="4803810" cy="873325"/>
          </a:xfrm>
        </p:grpSpPr>
        <p:grpSp>
          <p:nvGrpSpPr>
            <p:cNvPr id="28" name="组合 27"/>
            <p:cNvGrpSpPr/>
            <p:nvPr/>
          </p:nvGrpSpPr>
          <p:grpSpPr>
            <a:xfrm>
              <a:off x="996172" y="3505024"/>
              <a:ext cx="3287795" cy="540000"/>
              <a:chOff x="1635964" y="1686127"/>
              <a:chExt cx="3662867" cy="601602"/>
            </a:xfrm>
          </p:grpSpPr>
          <p:sp>
            <p:nvSpPr>
              <p:cNvPr id="29" name="圆角矩形 28"/>
              <p:cNvSpPr/>
              <p:nvPr>
                <p:custDataLst>
                  <p:tags r:id="rId12"/>
                </p:custDataLst>
              </p:nvPr>
            </p:nvSpPr>
            <p:spPr>
              <a:xfrm>
                <a:off x="1852333" y="1729911"/>
                <a:ext cx="3446498" cy="528105"/>
              </a:xfrm>
              <a:prstGeom prst="roundRect">
                <a:avLst/>
              </a:prstGeom>
              <a:solidFill>
                <a:srgbClr val="014E6A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矩形 29"/>
              <p:cNvSpPr/>
              <p:nvPr>
                <p:custDataLst>
                  <p:tags r:id="rId13"/>
                </p:custDataLst>
              </p:nvPr>
            </p:nvSpPr>
            <p:spPr>
              <a:xfrm rot="18614181">
                <a:off x="1635965" y="1686126"/>
                <a:ext cx="601602" cy="601603"/>
              </a:xfrm>
              <a:prstGeom prst="rect">
                <a:avLst/>
              </a:prstGeom>
              <a:solidFill>
                <a:srgbClr val="1784AD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2" name="文本框 31"/>
            <p:cNvSpPr txBox="1"/>
            <p:nvPr>
              <p:custDataLst>
                <p:tags r:id="rId14"/>
              </p:custDataLst>
            </p:nvPr>
          </p:nvSpPr>
          <p:spPr>
            <a:xfrm>
              <a:off x="1084861" y="3548404"/>
              <a:ext cx="4715121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1    </a:t>
              </a:r>
              <a:r>
                <a:rPr lang="en-US" altLang="zh-CN" sz="2400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 </a:t>
              </a:r>
              <a:r>
                <a:rPr lang="zh-CN" altLang="en-US" sz="2400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要素一</a:t>
              </a:r>
              <a:endParaRPr lang="zh-CN" altLang="en-US" sz="24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endParaRPr lang="zh-CN" altLang="en-US" sz="24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33" name="文本框 32"/>
          <p:cNvSpPr txBox="1"/>
          <p:nvPr>
            <p:custDataLst>
              <p:tags r:id="rId15"/>
            </p:custDataLst>
          </p:nvPr>
        </p:nvSpPr>
        <p:spPr>
          <a:xfrm>
            <a:off x="2499360" y="3886835"/>
            <a:ext cx="6708775" cy="457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2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爬山虎的脚是怎么形成的？</a:t>
            </a:r>
            <a:endParaRPr lang="zh-CN" altLang="en-US" sz="24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zh-CN" altLang="en-US" sz="24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291590" y="2684145"/>
            <a:ext cx="9713595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20000"/>
              </a:lnSpc>
            </a:pPr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</a:t>
            </a:r>
            <a:r>
              <a:rPr lang="zh-CN" altLang="en-US" sz="28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en-US" altLang="zh-CN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xxxxxxxxxxxxxxxxxxxxxxxxxxxxxxxxxxxxxxxxxxxxxxxxxxxx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人工智能核心三要素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278.9630708661417,&quot;left&quot;:159.9681102362204,&quot;top&quot;:152.21173228346456,&quot;width&quot;:565.094251968504}"/>
</p:tagLst>
</file>

<file path=ppt/tags/tag2.xml><?xml version="1.0" encoding="utf-8"?>
<p:tagLst xmlns:p="http://schemas.openxmlformats.org/presentationml/2006/main">
  <p:tag name="KSO_WM_DIAGRAM_VIRTUALLY_FRAME" val="{&quot;height&quot;:278.9630708661417,&quot;left&quot;:159.9681102362204,&quot;top&quot;:152.21173228346456,&quot;width&quot;:565.094251968504}"/>
</p:tagLst>
</file>

<file path=ppt/tags/tag3.xml><?xml version="1.0" encoding="utf-8"?>
<p:tagLst xmlns:p="http://schemas.openxmlformats.org/presentationml/2006/main">
  <p:tag name="KSO_WM_DIAGRAM_VIRTUALLY_FRAME" val="{&quot;height&quot;:278.9630708661417,&quot;left&quot;:159.9681102362204,&quot;top&quot;:152.21173228346456,&quot;width&quot;:565.094251968504}"/>
</p:tagLst>
</file>

<file path=ppt/tags/tag4.xml><?xml version="1.0" encoding="utf-8"?>
<p:tagLst xmlns:p="http://schemas.openxmlformats.org/presentationml/2006/main">
  <p:tag name="KSO_WM_DIAGRAM_VIRTUALLY_FRAME" val="{&quot;height&quot;:278.9630708661417,&quot;left&quot;:159.9681102362204,&quot;top&quot;:152.21173228346456,&quot;width&quot;:565.094251968504}"/>
</p:tagLst>
</file>

<file path=ppt/tags/tag5.xml><?xml version="1.0" encoding="utf-8"?>
<p:tagLst xmlns:p="http://schemas.openxmlformats.org/presentationml/2006/main">
  <p:tag name="KSO_WM_DIAGRAM_VIRTUALLY_FRAME" val="{&quot;height&quot;:278.9630708661417,&quot;left&quot;:159.9681102362204,&quot;top&quot;:152.21173228346456,&quot;width&quot;:565.094251968504}"/>
</p:tagLst>
</file>

<file path=ppt/tags/tag6.xml><?xml version="1.0" encoding="utf-8"?>
<p:tagLst xmlns:p="http://schemas.openxmlformats.org/presentationml/2006/main">
  <p:tag name="KSO_WM_DIAGRAM_VIRTUALLY_FRAME" val="{&quot;height&quot;:278.9630708661417,&quot;left&quot;:159.9681102362204,&quot;top&quot;:152.21173228346456,&quot;width&quot;:565.094251968504}"/>
</p:tagLst>
</file>

<file path=ppt/tags/tag7.xml><?xml version="1.0" encoding="utf-8"?>
<p:tagLst xmlns:p="http://schemas.openxmlformats.org/presentationml/2006/main">
  <p:tag name="KSO_WM_DIAGRAM_VIRTUALLY_FRAME" val="{&quot;height&quot;:278.9630708661417,&quot;left&quot;:159.9681102362204,&quot;top&quot;:152.21173228346456,&quot;width&quot;:565.094251968504}"/>
</p:tagLst>
</file>

<file path=ppt/tags/tag8.xml><?xml version="1.0" encoding="utf-8"?>
<p:tagLst xmlns:p="http://schemas.openxmlformats.org/presentationml/2006/main">
  <p:tag name="KSO_WM_DIAGRAM_VIRTUALLY_FRAME" val="{&quot;height&quot;:278.9630708661417,&quot;left&quot;:159.9681102362204,&quot;top&quot;:152.21173228346456,&quot;width&quot;:565.094251968504}"/>
</p:tagLst>
</file>

<file path=ppt/tags/tag9.xml><?xml version="1.0" encoding="utf-8"?>
<p:tagLst xmlns:p="http://schemas.openxmlformats.org/presentationml/2006/main">
  <p:tag name="KSO_WM_DIAGRAM_VIRTUALLY_FRAME" val="{&quot;height&quot;:278.9630708661417,&quot;left&quot;:159.9681102362204,&quot;top&quot;:152.21173228346456,&quot;width&quot;:565.094251968504}"/>
</p:tagLst>
</file>

<file path=ppt/tags/tag10.xml><?xml version="1.0" encoding="utf-8"?>
<p:tagLst xmlns:p="http://schemas.openxmlformats.org/presentationml/2006/main">
  <p:tag name="KSO_WM_DIAGRAM_VIRTUALLY_FRAME" val="{&quot;height&quot;:278.9630708661417,&quot;left&quot;:159.9681102362204,&quot;top&quot;:152.21173228346456,&quot;width&quot;:565.094251968504}"/>
</p:tagLst>
</file>

<file path=ppt/tags/tag11.xml><?xml version="1.0" encoding="utf-8"?>
<p:tagLst xmlns:p="http://schemas.openxmlformats.org/presentationml/2006/main">
  <p:tag name="KSO_WM_DIAGRAM_VIRTUALLY_FRAME" val="{&quot;height&quot;:278.9630708661417,&quot;left&quot;:159.9681102362204,&quot;top&quot;:152.21173228346456,&quot;width&quot;:565.094251968504}"/>
</p:tagLst>
</file>

<file path=ppt/tags/tag12.xml><?xml version="1.0" encoding="utf-8"?>
<p:tagLst xmlns:p="http://schemas.openxmlformats.org/presentationml/2006/main">
  <p:tag name="KSO_WM_DIAGRAM_VIRTUALLY_FRAME" val="{&quot;height&quot;:278.9630708661417,&quot;left&quot;:159.9681102362204,&quot;top&quot;:152.21173228346456,&quot;width&quot;:565.094251968504}"/>
</p:tagLst>
</file>

<file path=ppt/tags/tag13.xml><?xml version="1.0" encoding="utf-8"?>
<p:tagLst xmlns:p="http://schemas.openxmlformats.org/presentationml/2006/main">
  <p:tag name="KSO_WM_DIAGRAM_VIRTUALLY_FRAME" val="{&quot;height&quot;:278.9630708661417,&quot;left&quot;:159.9681102362204,&quot;top&quot;:152.21173228346456,&quot;width&quot;:565.094251968504}"/>
</p:tagLst>
</file>

<file path=ppt/tags/tag14.xml><?xml version="1.0" encoding="utf-8"?>
<p:tagLst xmlns:p="http://schemas.openxmlformats.org/presentationml/2006/main">
  <p:tag name="KSO_WM_DIAGRAM_VIRTUALLY_FRAME" val="{&quot;height&quot;:278.9630708661417,&quot;left&quot;:159.9681102362204,&quot;top&quot;:152.21173228346456,&quot;width&quot;:565.094251968504}"/>
</p:tagLst>
</file>

<file path=ppt/tags/tag15.xml><?xml version="1.0" encoding="utf-8"?>
<p:tagLst xmlns:p="http://schemas.openxmlformats.org/presentationml/2006/main">
  <p:tag name="KSO_WM_DIAGRAM_VIRTUALLY_FRAME" val="{&quot;height&quot;:278.9630708661417,&quot;left&quot;:159.9681102362204,&quot;top&quot;:152.21173228346456,&quot;width&quot;:565.094251968504}"/>
</p:tagLst>
</file>

<file path=ppt/tags/tag16.xml><?xml version="1.0" encoding="utf-8"?>
<p:tagLst xmlns:p="http://schemas.openxmlformats.org/presentationml/2006/main">
  <p:tag name="commondata" val="eyJoZGlkIjoiNWZiZTRjZDY3YTVlYjcyMjlmYjZhMjA3MWI3OGU3Mjk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</Words>
  <Application>WPS 演示</Application>
  <PresentationFormat>宽屏</PresentationFormat>
  <Paragraphs>25</Paragraphs>
  <Slides>3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黑体</vt:lpstr>
      <vt:lpstr>华文楷体</vt:lpstr>
      <vt:lpstr>微软雅黑</vt:lpstr>
      <vt:lpstr>Arial Unicode MS</vt:lpstr>
      <vt:lpstr>Calibri</vt:lpstr>
      <vt:lpstr>Office 主题</vt:lpstr>
      <vt:lpstr>爬山虎的脚（第一课时）</vt:lpstr>
      <vt:lpstr>爬山虎的脚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刘玉涵</cp:lastModifiedBy>
  <cp:revision>130</cp:revision>
  <dcterms:created xsi:type="dcterms:W3CDTF">2020-02-05T11:17:00Z</dcterms:created>
  <dcterms:modified xsi:type="dcterms:W3CDTF">2025-09-10T07:55:09Z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ACCF36B5FFAA4CD7B65BBB274A504009_12</vt:lpwstr>
  </property>
  <property fmtid="{D5CDD505-2E9C-101B-9397-08002B2CF9AE}" pid="3" name="KSOProductBuildVer">
    <vt:lpwstr>2052-12.1.0.22529</vt:lpwstr>
  </property>
</Properties>
</file>